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16A"/>
    <a:srgbClr val="C1D000"/>
    <a:srgbClr val="00B4C4"/>
    <a:srgbClr val="FFBB00"/>
    <a:srgbClr val="FF7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546"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cxnSp>
        <p:nvCxnSpPr>
          <p:cNvPr id="7" name="Straight Connector 6">
            <a:extLst>
              <a:ext uri="{FF2B5EF4-FFF2-40B4-BE49-F238E27FC236}">
                <a16:creationId xmlns:a16="http://schemas.microsoft.com/office/drawing/2014/main" id="{DB2C7886-9F18-7B59-9017-1EE908B6794F}"/>
              </a:ext>
            </a:extLst>
          </p:cNvPr>
          <p:cNvCxnSpPr>
            <a:cxnSpLocks/>
          </p:cNvCxnSpPr>
          <p:nvPr userDrawn="1"/>
        </p:nvCxnSpPr>
        <p:spPr>
          <a:xfrm>
            <a:off x="0" y="30867"/>
            <a:ext cx="2293200" cy="0"/>
          </a:xfrm>
          <a:prstGeom prst="line">
            <a:avLst/>
          </a:prstGeom>
          <a:ln w="76200">
            <a:solidFill>
              <a:srgbClr val="00B4C4"/>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BCBD665-95F2-2D1B-1547-0404F60E45EB}"/>
              </a:ext>
            </a:extLst>
          </p:cNvPr>
          <p:cNvCxnSpPr>
            <a:cxnSpLocks/>
          </p:cNvCxnSpPr>
          <p:nvPr userDrawn="1"/>
        </p:nvCxnSpPr>
        <p:spPr>
          <a:xfrm>
            <a:off x="2293200" y="30867"/>
            <a:ext cx="2278800" cy="0"/>
          </a:xfrm>
          <a:prstGeom prst="line">
            <a:avLst/>
          </a:prstGeom>
          <a:ln w="76200">
            <a:solidFill>
              <a:srgbClr val="FC416A"/>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E6116EA-1B46-5B25-3F9E-A308538017B0}"/>
              </a:ext>
            </a:extLst>
          </p:cNvPr>
          <p:cNvCxnSpPr>
            <a:cxnSpLocks/>
          </p:cNvCxnSpPr>
          <p:nvPr userDrawn="1"/>
        </p:nvCxnSpPr>
        <p:spPr>
          <a:xfrm>
            <a:off x="4572000" y="30867"/>
            <a:ext cx="2278800" cy="0"/>
          </a:xfrm>
          <a:prstGeom prst="line">
            <a:avLst/>
          </a:prstGeom>
          <a:ln w="76200">
            <a:solidFill>
              <a:srgbClr val="C1D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4C06194-79D5-A73D-95BF-1CC831947D6B}"/>
              </a:ext>
            </a:extLst>
          </p:cNvPr>
          <p:cNvCxnSpPr>
            <a:cxnSpLocks/>
          </p:cNvCxnSpPr>
          <p:nvPr userDrawn="1"/>
        </p:nvCxnSpPr>
        <p:spPr>
          <a:xfrm>
            <a:off x="6850800" y="30867"/>
            <a:ext cx="2307600" cy="0"/>
          </a:xfrm>
          <a:prstGeom prst="line">
            <a:avLst/>
          </a:prstGeom>
          <a:ln w="76200">
            <a:solidFill>
              <a:srgbClr val="FFBB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3950"/>
            <a:ext cx="8229600" cy="1143000"/>
          </a:xfrm>
        </p:spPr>
        <p:txBody>
          <a:bodyPr>
            <a:noAutofit/>
          </a:bodyPr>
          <a:lstStyle/>
          <a:p>
            <a:r>
              <a:rPr lang="en-IN" sz="6000" b="1" dirty="0">
                <a:solidFill>
                  <a:srgbClr val="00B4C4"/>
                </a:solidFill>
              </a:rPr>
              <a:t>MUSIC AND MOVEMENT</a:t>
            </a:r>
            <a:endParaRPr sz="5400" b="1" dirty="0">
              <a:solidFill>
                <a:srgbClr val="00B4C4"/>
              </a:solidFill>
              <a:latin typeface="Aptos Narrow" panose="020B00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00B4C4"/>
                </a:solidFill>
                <a:latin typeface="Aptos Narrow" panose="020B0004020202020204" pitchFamily="34" charset="0"/>
              </a:rPr>
              <a:t>Introduction</a:t>
            </a:r>
            <a:endParaRPr dirty="0">
              <a:solidFill>
                <a:srgbClr val="00B4C4"/>
              </a:solidFill>
              <a:latin typeface="Aptos Narrow" panose="020B0004020202020204" pitchFamily="34" charset="0"/>
            </a:endParaRPr>
          </a:p>
        </p:txBody>
      </p:sp>
      <p:sp>
        <p:nvSpPr>
          <p:cNvPr id="3" name="Content Placeholder 2"/>
          <p:cNvSpPr>
            <a:spLocks noGrp="1"/>
          </p:cNvSpPr>
          <p:nvPr>
            <p:ph idx="1"/>
          </p:nvPr>
        </p:nvSpPr>
        <p:spPr>
          <a:xfrm>
            <a:off x="457200" y="1600201"/>
            <a:ext cx="8229600" cy="3896360"/>
          </a:xfrm>
        </p:spPr>
        <p:txBody>
          <a:bodyPr>
            <a:normAutofit/>
          </a:bodyPr>
          <a:lstStyle/>
          <a:p>
            <a:pPr marL="0" indent="0" algn="just">
              <a:buNone/>
            </a:pPr>
            <a:r>
              <a:rPr lang="en-IN" sz="1800" dirty="0">
                <a:latin typeface="Aptos Narrow" panose="020B0004020202020204" pitchFamily="34" charset="0"/>
              </a:rPr>
              <a:t>Music and movement in early childhood education refers to activities that combine musical experience like singing and playing instruments with physical actions like dancing and rhythmic motions. These engaging activities are a foundational tool for child’s holistic development, physical, cognitive, social, and emotional growth.</a:t>
            </a:r>
          </a:p>
          <a:p>
            <a:pPr marL="0" indent="0" algn="just">
              <a:buNone/>
            </a:pPr>
            <a:r>
              <a:rPr lang="en-IN" sz="1800" dirty="0">
                <a:latin typeface="Aptos Narrow" panose="020B0004020202020204" pitchFamily="34" charset="0"/>
              </a:rPr>
              <a:t>The techniques that can be used are:</a:t>
            </a:r>
          </a:p>
          <a:p>
            <a:pPr lvl="0" algn="just"/>
            <a:r>
              <a:rPr lang="en-IN" sz="1800" dirty="0">
                <a:latin typeface="Aptos Narrow" panose="020B0004020202020204" pitchFamily="34" charset="0"/>
              </a:rPr>
              <a:t>Bounces</a:t>
            </a:r>
          </a:p>
          <a:p>
            <a:pPr lvl="0" algn="just"/>
            <a:r>
              <a:rPr lang="en-IN" sz="1800" dirty="0">
                <a:latin typeface="Aptos Narrow" panose="020B0004020202020204" pitchFamily="34" charset="0"/>
              </a:rPr>
              <a:t>Wiggles</a:t>
            </a:r>
          </a:p>
          <a:p>
            <a:pPr lvl="0" algn="just"/>
            <a:r>
              <a:rPr lang="en-IN" sz="1800" dirty="0">
                <a:latin typeface="Aptos Narrow" panose="020B0004020202020204" pitchFamily="34" charset="0"/>
              </a:rPr>
              <a:t>Tickles</a:t>
            </a:r>
          </a:p>
          <a:p>
            <a:pPr lvl="0" algn="just"/>
            <a:r>
              <a:rPr lang="en-IN" sz="1800" dirty="0">
                <a:latin typeface="Aptos Narrow" panose="020B0004020202020204" pitchFamily="34" charset="0"/>
              </a:rPr>
              <a:t>Finger Play</a:t>
            </a:r>
          </a:p>
          <a:p>
            <a:pPr lvl="0" algn="just"/>
            <a:r>
              <a:rPr lang="en-IN" sz="1800" dirty="0">
                <a:latin typeface="Aptos Narrow" panose="020B0004020202020204" pitchFamily="34" charset="0"/>
              </a:rPr>
              <a:t>Tapping</a:t>
            </a:r>
          </a:p>
          <a:p>
            <a:pPr lvl="0" algn="just"/>
            <a:r>
              <a:rPr lang="en-IN" sz="1800" dirty="0">
                <a:latin typeface="Aptos Narrow" panose="020B0004020202020204" pitchFamily="34" charset="0"/>
              </a:rPr>
              <a:t>Clapping</a:t>
            </a:r>
          </a:p>
          <a:p>
            <a:pPr marL="0" indent="0" algn="just">
              <a:buNone/>
            </a:pPr>
            <a:r>
              <a:rPr lang="en-IN" sz="1800" dirty="0">
                <a:latin typeface="Aptos Narrow" panose="020B0004020202020204" pitchFamily="34" charset="0"/>
              </a:rPr>
              <a:t>Here are some Rhymes for the techniques mentioned above. </a:t>
            </a:r>
          </a:p>
          <a:p>
            <a:pPr algn="just"/>
            <a:endParaRPr lang="en-IN" sz="1800" b="1" dirty="0">
              <a:solidFill>
                <a:srgbClr val="00B4C4"/>
              </a:solidFill>
              <a:latin typeface="Aptos Narrow" panose="020B00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530" y="755374"/>
            <a:ext cx="8299994" cy="1719470"/>
          </a:xfrm>
        </p:spPr>
        <p:txBody>
          <a:bodyPr>
            <a:normAutofit/>
          </a:bodyPr>
          <a:lstStyle/>
          <a:p>
            <a:pPr algn="l"/>
            <a:r>
              <a:rPr lang="en-IN" sz="2000" dirty="0">
                <a:solidFill>
                  <a:srgbClr val="FC416A"/>
                </a:solidFill>
                <a:latin typeface="Aptos Narrow" panose="020B0004020202020204" pitchFamily="34" charset="0"/>
              </a:rPr>
              <a:t>Infant/ Toddler Classroom:</a:t>
            </a:r>
            <a:br>
              <a:rPr lang="en-IN" sz="2000" dirty="0">
                <a:solidFill>
                  <a:srgbClr val="FC416A"/>
                </a:solidFill>
                <a:latin typeface="Aptos Narrow" panose="020B0004020202020204" pitchFamily="34" charset="0"/>
              </a:rPr>
            </a:br>
            <a:r>
              <a:rPr lang="en-IN" sz="2000" dirty="0">
                <a:solidFill>
                  <a:srgbClr val="FC416A"/>
                </a:solidFill>
                <a:latin typeface="Aptos Narrow" panose="020B0004020202020204" pitchFamily="34" charset="0"/>
              </a:rPr>
              <a:t>Technique - Wiggles. </a:t>
            </a:r>
            <a:br>
              <a:rPr lang="en-IN" sz="2000" dirty="0">
                <a:solidFill>
                  <a:srgbClr val="FC416A"/>
                </a:solidFill>
                <a:latin typeface="Aptos Narrow" panose="020B0004020202020204" pitchFamily="34" charset="0"/>
              </a:rPr>
            </a:br>
            <a:r>
              <a:rPr lang="en-IN" sz="2000" dirty="0">
                <a:solidFill>
                  <a:srgbClr val="FC416A"/>
                </a:solidFill>
                <a:latin typeface="Aptos Narrow" panose="020B0004020202020204" pitchFamily="34" charset="0"/>
              </a:rPr>
              <a:t>Rhyme - “Fingers are wiggle”.</a:t>
            </a:r>
            <a:br>
              <a:rPr lang="en-IN" sz="2000" dirty="0">
                <a:solidFill>
                  <a:srgbClr val="FC416A"/>
                </a:solidFill>
                <a:latin typeface="Aptos Narrow" panose="020B0004020202020204" pitchFamily="34" charset="0"/>
              </a:rPr>
            </a:br>
            <a:endParaRPr sz="2000" b="1" dirty="0">
              <a:solidFill>
                <a:srgbClr val="FC416A"/>
              </a:solidFill>
              <a:latin typeface="Aptos Narrow" panose="020B0004020202020204" pitchFamily="34" charset="0"/>
            </a:endParaRPr>
          </a:p>
        </p:txBody>
      </p:sp>
      <p:sp>
        <p:nvSpPr>
          <p:cNvPr id="7" name="TextBox 6">
            <a:extLst>
              <a:ext uri="{FF2B5EF4-FFF2-40B4-BE49-F238E27FC236}">
                <a16:creationId xmlns:a16="http://schemas.microsoft.com/office/drawing/2014/main" id="{065090D2-F637-2ED6-8965-46FCA47EAE6A}"/>
              </a:ext>
            </a:extLst>
          </p:cNvPr>
          <p:cNvSpPr txBox="1"/>
          <p:nvPr/>
        </p:nvSpPr>
        <p:spPr>
          <a:xfrm>
            <a:off x="566530" y="2355620"/>
            <a:ext cx="6490253" cy="1575431"/>
          </a:xfrm>
          <a:prstGeom prst="rect">
            <a:avLst/>
          </a:prstGeom>
          <a:noFill/>
        </p:spPr>
        <p:txBody>
          <a:bodyPr wrap="square">
            <a:spAutoFit/>
          </a:bodyPr>
          <a:lstStyle/>
          <a:p>
            <a:pPr>
              <a:lnSpc>
                <a:spcPct val="107000"/>
              </a:lnSpc>
              <a:spcAft>
                <a:spcPts val="800"/>
              </a:spcAft>
              <a:buNone/>
            </a:pPr>
            <a:r>
              <a:rPr lang="en-IN" kern="0" dirty="0">
                <a:effectLst/>
                <a:latin typeface="Aptos Narrow" panose="020B0004020202020204" pitchFamily="34" charset="0"/>
                <a:ea typeface="Times New Roman" panose="02020603050405020304" pitchFamily="18" charset="0"/>
                <a:cs typeface="Times New Roman" panose="02020603050405020304" pitchFamily="18" charset="0"/>
              </a:rPr>
              <a:t>Fingers are wiggling, wiggle wiggle wiggle.</a:t>
            </a:r>
          </a:p>
          <a:p>
            <a:pPr>
              <a:lnSpc>
                <a:spcPct val="107000"/>
              </a:lnSpc>
              <a:spcAft>
                <a:spcPts val="800"/>
              </a:spcAft>
              <a:buNone/>
            </a:pPr>
            <a:r>
              <a:rPr lang="en-IN" kern="0" dirty="0">
                <a:latin typeface="Aptos Narrow" panose="020B0004020202020204" pitchFamily="34" charset="0"/>
                <a:ea typeface="Times New Roman" panose="02020603050405020304" pitchFamily="18" charset="0"/>
                <a:cs typeface="Times New Roman" panose="02020603050405020304" pitchFamily="18" charset="0"/>
              </a:rPr>
              <a:t>Fingers are wiggling, wiggle wiggle wiggle.</a:t>
            </a:r>
          </a:p>
          <a:p>
            <a:pPr>
              <a:lnSpc>
                <a:spcPct val="107000"/>
              </a:lnSpc>
              <a:spcAft>
                <a:spcPts val="800"/>
              </a:spcAft>
              <a:buNone/>
            </a:pPr>
            <a:r>
              <a:rPr lang="en-IN" kern="0" dirty="0">
                <a:latin typeface="Aptos Narrow" panose="020B0004020202020204" pitchFamily="34" charset="0"/>
                <a:ea typeface="Times New Roman" panose="02020603050405020304" pitchFamily="18" charset="0"/>
                <a:cs typeface="Times New Roman" panose="02020603050405020304" pitchFamily="18" charset="0"/>
              </a:rPr>
              <a:t>Fingers are wiggling, wiggle wiggle wiggle</a:t>
            </a:r>
          </a:p>
          <a:p>
            <a:pPr>
              <a:lnSpc>
                <a:spcPct val="107000"/>
              </a:lnSpc>
              <a:spcAft>
                <a:spcPts val="800"/>
              </a:spcAft>
              <a:buNone/>
            </a:pPr>
            <a:r>
              <a:rPr lang="en-IN" kern="0" dirty="0">
                <a:latin typeface="Aptos Narrow" panose="020B0004020202020204" pitchFamily="34" charset="0"/>
                <a:ea typeface="Times New Roman" panose="02020603050405020304" pitchFamily="18" charset="0"/>
                <a:cs typeface="Times New Roman" panose="02020603050405020304" pitchFamily="18" charset="0"/>
              </a:rPr>
              <a:t>Wiggle your fingers, sweet baby. </a:t>
            </a:r>
            <a:endParaRPr lang="en-IN" kern="100" dirty="0">
              <a:effectLst/>
              <a:latin typeface="Aptos Narrow" panose="020B000402020202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7AAC794-AF1A-EF35-DC54-848D03493FBB}"/>
              </a:ext>
            </a:extLst>
          </p:cNvPr>
          <p:cNvSpPr txBox="1"/>
          <p:nvPr/>
        </p:nvSpPr>
        <p:spPr>
          <a:xfrm>
            <a:off x="566530" y="4421237"/>
            <a:ext cx="8379508" cy="369332"/>
          </a:xfrm>
          <a:prstGeom prst="rect">
            <a:avLst/>
          </a:prstGeom>
          <a:noFill/>
        </p:spPr>
        <p:txBody>
          <a:bodyPr wrap="square">
            <a:spAutoFit/>
          </a:bodyPr>
          <a:lstStyle/>
          <a:p>
            <a:r>
              <a:rPr lang="en-IN" dirty="0">
                <a:effectLst/>
                <a:latin typeface="Aptos Narrow" panose="020B0004020202020204" pitchFamily="34" charset="0"/>
                <a:ea typeface="Calibri" panose="020F0502020204030204" pitchFamily="34" charset="0"/>
                <a:cs typeface="Times New Roman" panose="02020603050405020304" pitchFamily="18" charset="0"/>
              </a:rPr>
              <a:t>Action - Wiggle baby’s hands or feet softly or move your fingers like a worm.</a:t>
            </a:r>
            <a:endParaRPr lang="en-IN" dirty="0">
              <a:latin typeface="Aptos Narrow" panose="020B0004020202020204" pitchFamily="34" charset="0"/>
            </a:endParaRPr>
          </a:p>
        </p:txBody>
      </p:sp>
      <p:pic>
        <p:nvPicPr>
          <p:cNvPr id="3" name="Wiggle your fingers(Infants)">
            <a:hlinkClick r:id="" action="ppaction://media"/>
            <a:extLst>
              <a:ext uri="{FF2B5EF4-FFF2-40B4-BE49-F238E27FC236}">
                <a16:creationId xmlns:a16="http://schemas.microsoft.com/office/drawing/2014/main" id="{3DA5223C-78EC-D091-E99A-A35B2B9EA8F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84637" y="5277932"/>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7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EF6552-79CF-8C3D-5296-727E923A7220}"/>
              </a:ext>
            </a:extLst>
          </p:cNvPr>
          <p:cNvSpPr>
            <a:spLocks noGrp="1"/>
          </p:cNvSpPr>
          <p:nvPr>
            <p:ph type="title"/>
          </p:nvPr>
        </p:nvSpPr>
        <p:spPr>
          <a:xfrm>
            <a:off x="566530" y="755374"/>
            <a:ext cx="5078896" cy="1351723"/>
          </a:xfrm>
        </p:spPr>
        <p:txBody>
          <a:bodyPr>
            <a:normAutofit/>
          </a:bodyPr>
          <a:lstStyle/>
          <a:p>
            <a:pPr algn="l"/>
            <a:r>
              <a:rPr lang="en-IN" sz="2000" dirty="0">
                <a:solidFill>
                  <a:srgbClr val="FC416A"/>
                </a:solidFill>
                <a:latin typeface="Aptos Narrow" panose="020B0004020202020204" pitchFamily="34" charset="0"/>
              </a:rPr>
              <a:t>Infant/ Toddler Classroom:</a:t>
            </a:r>
            <a:br>
              <a:rPr lang="en-IN" sz="2000" dirty="0">
                <a:solidFill>
                  <a:srgbClr val="FC416A"/>
                </a:solidFill>
                <a:latin typeface="Aptos Narrow" panose="020B0004020202020204" pitchFamily="34" charset="0"/>
              </a:rPr>
            </a:br>
            <a:r>
              <a:rPr lang="en-IN" sz="2000" dirty="0">
                <a:solidFill>
                  <a:srgbClr val="FC416A"/>
                </a:solidFill>
                <a:latin typeface="Aptos Narrow" panose="020B0004020202020204" pitchFamily="34" charset="0"/>
              </a:rPr>
              <a:t>Technique - Finger play, Tapping, Clapping. </a:t>
            </a:r>
            <a:br>
              <a:rPr lang="en-IN" sz="2000" dirty="0">
                <a:solidFill>
                  <a:srgbClr val="FC416A"/>
                </a:solidFill>
                <a:latin typeface="Aptos Narrow" panose="020B0004020202020204" pitchFamily="34" charset="0"/>
              </a:rPr>
            </a:br>
            <a:r>
              <a:rPr lang="en-IN" sz="2000" dirty="0">
                <a:solidFill>
                  <a:srgbClr val="FC416A"/>
                </a:solidFill>
                <a:latin typeface="Aptos Narrow" panose="020B0004020202020204" pitchFamily="34" charset="0"/>
              </a:rPr>
              <a:t>Rhyme - “Tiny Little Fingers”.</a:t>
            </a:r>
            <a:br>
              <a:rPr lang="en-IN" sz="2000" dirty="0">
                <a:solidFill>
                  <a:srgbClr val="FC416A"/>
                </a:solidFill>
                <a:latin typeface="Aptos Narrow" panose="020B0004020202020204" pitchFamily="34" charset="0"/>
              </a:rPr>
            </a:br>
            <a:endParaRPr sz="2000" b="1" dirty="0">
              <a:solidFill>
                <a:srgbClr val="FC416A"/>
              </a:solidFill>
              <a:latin typeface="Aptos Narrow" panose="020B0004020202020204" pitchFamily="34" charset="0"/>
            </a:endParaRPr>
          </a:p>
        </p:txBody>
      </p:sp>
      <p:sp>
        <p:nvSpPr>
          <p:cNvPr id="10" name="TextBox 9">
            <a:extLst>
              <a:ext uri="{FF2B5EF4-FFF2-40B4-BE49-F238E27FC236}">
                <a16:creationId xmlns:a16="http://schemas.microsoft.com/office/drawing/2014/main" id="{F8FB3FCD-1DA7-CD81-9910-74C923A2132C}"/>
              </a:ext>
            </a:extLst>
          </p:cNvPr>
          <p:cNvSpPr txBox="1"/>
          <p:nvPr/>
        </p:nvSpPr>
        <p:spPr>
          <a:xfrm>
            <a:off x="589634" y="2121575"/>
            <a:ext cx="6490253" cy="1714380"/>
          </a:xfrm>
          <a:prstGeom prst="rect">
            <a:avLst/>
          </a:prstGeom>
          <a:noFill/>
        </p:spPr>
        <p:txBody>
          <a:bodyPr wrap="square">
            <a:spAutoFit/>
          </a:bodyPr>
          <a:lstStyle/>
          <a:p>
            <a:pPr>
              <a:lnSpc>
                <a:spcPct val="150000"/>
              </a:lnSpc>
              <a:spcAft>
                <a:spcPts val="600"/>
              </a:spcAft>
            </a:pPr>
            <a:r>
              <a:rPr lang="en-IN" kern="0" dirty="0">
                <a:latin typeface="Aptos Narrow" panose="020B0004020202020204" pitchFamily="34" charset="0"/>
                <a:cs typeface="Times New Roman" panose="02020603050405020304" pitchFamily="18" charset="0"/>
              </a:rPr>
              <a:t>Tiny little fingers go tap, tap, tap,</a:t>
            </a:r>
            <a:br>
              <a:rPr lang="en-IN" kern="0" dirty="0">
                <a:latin typeface="Aptos Narrow" panose="020B0004020202020204" pitchFamily="34" charset="0"/>
                <a:cs typeface="Times New Roman" panose="02020603050405020304" pitchFamily="18" charset="0"/>
              </a:rPr>
            </a:br>
            <a:r>
              <a:rPr lang="en-IN" kern="0" dirty="0">
                <a:latin typeface="Aptos Narrow" panose="020B0004020202020204" pitchFamily="34" charset="0"/>
                <a:cs typeface="Times New Roman" panose="02020603050405020304" pitchFamily="18" charset="0"/>
              </a:rPr>
              <a:t>Tiny little fingers go clap, clap, clap.</a:t>
            </a:r>
            <a:br>
              <a:rPr lang="en-IN" kern="0" dirty="0">
                <a:latin typeface="Aptos Narrow" panose="020B0004020202020204" pitchFamily="34" charset="0"/>
                <a:cs typeface="Times New Roman" panose="02020603050405020304" pitchFamily="18" charset="0"/>
              </a:rPr>
            </a:br>
            <a:r>
              <a:rPr lang="en-IN" kern="0" dirty="0">
                <a:latin typeface="Aptos Narrow" panose="020B0004020202020204" pitchFamily="34" charset="0"/>
                <a:cs typeface="Times New Roman" panose="02020603050405020304" pitchFamily="18" charset="0"/>
              </a:rPr>
              <a:t>Tiny little fingers wave hello,</a:t>
            </a:r>
            <a:br>
              <a:rPr lang="en-IN" kern="0" dirty="0">
                <a:latin typeface="Aptos Narrow" panose="020B0004020202020204" pitchFamily="34" charset="0"/>
                <a:cs typeface="Times New Roman" panose="02020603050405020304" pitchFamily="18" charset="0"/>
              </a:rPr>
            </a:br>
            <a:r>
              <a:rPr lang="en-IN" kern="0" dirty="0">
                <a:latin typeface="Aptos Narrow" panose="020B0004020202020204" pitchFamily="34" charset="0"/>
                <a:cs typeface="Times New Roman" panose="02020603050405020304" pitchFamily="18" charset="0"/>
              </a:rPr>
              <a:t>Tiny little fingers wiggle to and fro!</a:t>
            </a:r>
          </a:p>
        </p:txBody>
      </p:sp>
      <p:sp>
        <p:nvSpPr>
          <p:cNvPr id="11" name="TextBox 10">
            <a:extLst>
              <a:ext uri="{FF2B5EF4-FFF2-40B4-BE49-F238E27FC236}">
                <a16:creationId xmlns:a16="http://schemas.microsoft.com/office/drawing/2014/main" id="{CD227262-20D7-E3C2-9142-62C4153C6D29}"/>
              </a:ext>
            </a:extLst>
          </p:cNvPr>
          <p:cNvSpPr txBox="1"/>
          <p:nvPr/>
        </p:nvSpPr>
        <p:spPr>
          <a:xfrm>
            <a:off x="589634" y="4404772"/>
            <a:ext cx="7964729" cy="369332"/>
          </a:xfrm>
          <a:prstGeom prst="rect">
            <a:avLst/>
          </a:prstGeom>
          <a:noFill/>
        </p:spPr>
        <p:txBody>
          <a:bodyPr wrap="square">
            <a:spAutoFit/>
          </a:bodyPr>
          <a:lstStyle/>
          <a:p>
            <a:r>
              <a:rPr lang="en-IN" dirty="0">
                <a:effectLst/>
                <a:latin typeface="Aptos Narrow" panose="020B0004020202020204" pitchFamily="34" charset="0"/>
                <a:ea typeface="Calibri" panose="020F0502020204030204" pitchFamily="34" charset="0"/>
                <a:cs typeface="Times New Roman" panose="02020603050405020304" pitchFamily="18" charset="0"/>
              </a:rPr>
              <a:t>Action - Move baby’s fingers gently as you sing.</a:t>
            </a:r>
            <a:endParaRPr lang="en-IN" dirty="0">
              <a:latin typeface="Aptos Narrow" panose="020B0004020202020204" pitchFamily="34" charset="0"/>
            </a:endParaRPr>
          </a:p>
        </p:txBody>
      </p:sp>
      <p:pic>
        <p:nvPicPr>
          <p:cNvPr id="2" name="Tiny little fingers">
            <a:hlinkClick r:id="" action="ppaction://media"/>
            <a:extLst>
              <a:ext uri="{FF2B5EF4-FFF2-40B4-BE49-F238E27FC236}">
                <a16:creationId xmlns:a16="http://schemas.microsoft.com/office/drawing/2014/main" id="{86A62EC8-F0D6-AB45-7F45-A8798E86421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V="1">
            <a:off x="4328318" y="5342921"/>
            <a:ext cx="487363" cy="4926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62F9-1200-83FB-ECA1-FC451B63F4F9}"/>
              </a:ext>
            </a:extLst>
          </p:cNvPr>
          <p:cNvSpPr>
            <a:spLocks noGrp="1"/>
          </p:cNvSpPr>
          <p:nvPr>
            <p:ph type="title"/>
          </p:nvPr>
        </p:nvSpPr>
        <p:spPr>
          <a:xfrm>
            <a:off x="566530" y="755374"/>
            <a:ext cx="5078896" cy="1351723"/>
          </a:xfrm>
        </p:spPr>
        <p:txBody>
          <a:bodyPr>
            <a:normAutofit/>
          </a:bodyPr>
          <a:lstStyle/>
          <a:p>
            <a:pPr algn="l"/>
            <a:r>
              <a:rPr lang="en-IN" sz="2000" dirty="0">
                <a:solidFill>
                  <a:srgbClr val="FC416A"/>
                </a:solidFill>
                <a:latin typeface="Aptos Narrow" panose="020B0004020202020204" pitchFamily="34" charset="0"/>
              </a:rPr>
              <a:t>Preschool Classroom:</a:t>
            </a:r>
            <a:br>
              <a:rPr lang="en-IN" sz="2000" dirty="0">
                <a:solidFill>
                  <a:srgbClr val="FC416A"/>
                </a:solidFill>
                <a:latin typeface="Aptos Narrow" panose="020B0004020202020204" pitchFamily="34" charset="0"/>
              </a:rPr>
            </a:br>
            <a:r>
              <a:rPr lang="en-IN" sz="2000" dirty="0">
                <a:solidFill>
                  <a:srgbClr val="FC416A"/>
                </a:solidFill>
                <a:latin typeface="Aptos Narrow" panose="020B0004020202020204" pitchFamily="34" charset="0"/>
              </a:rPr>
              <a:t>Technique - Wiggles. </a:t>
            </a:r>
            <a:br>
              <a:rPr lang="en-IN" sz="2000" dirty="0">
                <a:solidFill>
                  <a:srgbClr val="FC416A"/>
                </a:solidFill>
                <a:latin typeface="Aptos Narrow" panose="020B0004020202020204" pitchFamily="34" charset="0"/>
              </a:rPr>
            </a:br>
            <a:r>
              <a:rPr lang="en-IN" sz="2000" dirty="0">
                <a:solidFill>
                  <a:srgbClr val="FC416A"/>
                </a:solidFill>
                <a:latin typeface="Aptos Narrow" panose="020B0004020202020204" pitchFamily="34" charset="0"/>
              </a:rPr>
              <a:t>Rhyme - “</a:t>
            </a:r>
            <a:r>
              <a:rPr lang="en-IN" sz="2000" kern="100" dirty="0">
                <a:solidFill>
                  <a:srgbClr val="FC416A"/>
                </a:solidFill>
                <a:latin typeface="Aptos Narrow" panose="020B0004020202020204" pitchFamily="34" charset="0"/>
                <a:ea typeface="Calibri" panose="020F0502020204030204" pitchFamily="34" charset="0"/>
                <a:cs typeface="Times New Roman" panose="02020603050405020304" pitchFamily="18" charset="0"/>
              </a:rPr>
              <a:t>Wiggle Dance</a:t>
            </a:r>
            <a:r>
              <a:rPr lang="en-IN" sz="2000" dirty="0">
                <a:solidFill>
                  <a:srgbClr val="FC416A"/>
                </a:solidFill>
                <a:latin typeface="Aptos Narrow" panose="020B0004020202020204" pitchFamily="34" charset="0"/>
              </a:rPr>
              <a:t>”.</a:t>
            </a:r>
            <a:br>
              <a:rPr lang="en-IN" sz="2000" dirty="0">
                <a:solidFill>
                  <a:srgbClr val="FC416A"/>
                </a:solidFill>
                <a:latin typeface="Aptos Narrow" panose="020B0004020202020204" pitchFamily="34" charset="0"/>
              </a:rPr>
            </a:br>
            <a:endParaRPr sz="2000" b="1" dirty="0">
              <a:solidFill>
                <a:srgbClr val="FC416A"/>
              </a:solidFill>
              <a:latin typeface="Aptos Narrow" panose="020B0004020202020204" pitchFamily="34" charset="0"/>
            </a:endParaRPr>
          </a:p>
        </p:txBody>
      </p:sp>
      <p:sp>
        <p:nvSpPr>
          <p:cNvPr id="4" name="TextBox 3">
            <a:extLst>
              <a:ext uri="{FF2B5EF4-FFF2-40B4-BE49-F238E27FC236}">
                <a16:creationId xmlns:a16="http://schemas.microsoft.com/office/drawing/2014/main" id="{8DA72F29-72DF-E093-353A-CF6A37DD1879}"/>
              </a:ext>
            </a:extLst>
          </p:cNvPr>
          <p:cNvSpPr txBox="1"/>
          <p:nvPr/>
        </p:nvSpPr>
        <p:spPr>
          <a:xfrm>
            <a:off x="566529" y="1917304"/>
            <a:ext cx="7931429" cy="4265527"/>
          </a:xfrm>
          <a:prstGeom prst="rect">
            <a:avLst/>
          </a:prstGeom>
          <a:noFill/>
        </p:spPr>
        <p:txBody>
          <a:bodyPr wrap="square">
            <a:spAutoFit/>
          </a:bodyPr>
          <a:lstStyle/>
          <a:p>
            <a:pPr>
              <a:lnSpc>
                <a:spcPct val="107000"/>
              </a:lnSpc>
              <a:spcAft>
                <a:spcPts val="800"/>
              </a:spcAft>
              <a:buNone/>
            </a:pPr>
            <a:r>
              <a:rPr lang="en-IN" kern="100" dirty="0">
                <a:latin typeface="Aptos Narrow" panose="020B0004020202020204" pitchFamily="34" charset="0"/>
                <a:ea typeface="Calibri" panose="020F0502020204030204" pitchFamily="34" charset="0"/>
                <a:cs typeface="Times New Roman" panose="02020603050405020304" pitchFamily="18" charset="0"/>
              </a:rPr>
              <a:t>Touch your ear and wiggle it, Touch your nose and wiggle it</a:t>
            </a:r>
          </a:p>
          <a:p>
            <a:pPr>
              <a:lnSpc>
                <a:spcPct val="107000"/>
              </a:lnSpc>
              <a:spcAft>
                <a:spcPts val="800"/>
              </a:spcAft>
              <a:buNone/>
            </a:pPr>
            <a:r>
              <a:rPr lang="en-IN" kern="100" dirty="0">
                <a:latin typeface="Aptos Narrow" panose="020B0004020202020204" pitchFamily="34" charset="0"/>
                <a:ea typeface="Calibri" panose="020F0502020204030204" pitchFamily="34" charset="0"/>
                <a:cs typeface="Times New Roman" panose="02020603050405020304" pitchFamily="18" charset="0"/>
              </a:rPr>
              <a:t>Touch your head and wiggle wiggle wiggle wiggle wiggle wiggle it all around.</a:t>
            </a:r>
          </a:p>
          <a:p>
            <a:pPr>
              <a:lnSpc>
                <a:spcPct val="107000"/>
              </a:lnSpc>
              <a:spcAft>
                <a:spcPts val="800"/>
              </a:spcAft>
              <a:buNone/>
            </a:pPr>
            <a:r>
              <a:rPr lang="en-IN" kern="100" dirty="0">
                <a:latin typeface="Aptos Narrow" panose="020B0004020202020204" pitchFamily="34" charset="0"/>
                <a:ea typeface="Calibri" panose="020F0502020204030204" pitchFamily="34" charset="0"/>
                <a:cs typeface="Times New Roman" panose="02020603050405020304" pitchFamily="18" charset="0"/>
              </a:rPr>
              <a:t>Touch your shoulder and wiggle it, Touch your elbow and wiggle it,</a:t>
            </a:r>
          </a:p>
          <a:p>
            <a:pPr>
              <a:lnSpc>
                <a:spcPct val="107000"/>
              </a:lnSpc>
              <a:spcAft>
                <a:spcPts val="800"/>
              </a:spcAft>
              <a:buNone/>
            </a:pPr>
            <a:r>
              <a:rPr lang="en-IN" kern="100" dirty="0">
                <a:latin typeface="Aptos Narrow" panose="020B0004020202020204" pitchFamily="34" charset="0"/>
                <a:ea typeface="Calibri" panose="020F0502020204030204" pitchFamily="34" charset="0"/>
                <a:cs typeface="Times New Roman" panose="02020603050405020304" pitchFamily="18" charset="0"/>
              </a:rPr>
              <a:t>Touch your hand and wiggle wiggle wiggle wiggle wiggle it all around</a:t>
            </a:r>
          </a:p>
          <a:p>
            <a:pPr>
              <a:lnSpc>
                <a:spcPct val="107000"/>
              </a:lnSpc>
              <a:spcAft>
                <a:spcPts val="800"/>
              </a:spcAft>
              <a:buNone/>
            </a:pPr>
            <a:r>
              <a:rPr lang="en-IN" kern="100" dirty="0">
                <a:latin typeface="Aptos Narrow" panose="020B0004020202020204" pitchFamily="34" charset="0"/>
                <a:ea typeface="Calibri" panose="020F0502020204030204" pitchFamily="34" charset="0"/>
                <a:cs typeface="Times New Roman" panose="02020603050405020304" pitchFamily="18" charset="0"/>
              </a:rPr>
              <a:t>Lets wiggle up high, wiggle down low, wiggle it fast, wiggle it slow slow slow slow slow!</a:t>
            </a:r>
          </a:p>
          <a:p>
            <a:pPr>
              <a:lnSpc>
                <a:spcPct val="107000"/>
              </a:lnSpc>
              <a:spcAft>
                <a:spcPts val="800"/>
              </a:spcAft>
              <a:buNone/>
            </a:pPr>
            <a:r>
              <a:rPr lang="en-IN" kern="100" dirty="0">
                <a:latin typeface="Aptos Narrow" panose="020B0004020202020204" pitchFamily="34" charset="0"/>
                <a:ea typeface="Calibri" panose="020F0502020204030204" pitchFamily="34" charset="0"/>
                <a:cs typeface="Times New Roman" panose="02020603050405020304" pitchFamily="18" charset="0"/>
              </a:rPr>
              <a:t>Touch your leg and wiggle it, Touch your knee and wiggle it</a:t>
            </a:r>
          </a:p>
          <a:p>
            <a:pPr>
              <a:lnSpc>
                <a:spcPct val="107000"/>
              </a:lnSpc>
              <a:spcAft>
                <a:spcPts val="800"/>
              </a:spcAft>
              <a:buNone/>
            </a:pPr>
            <a:r>
              <a:rPr lang="en-IN" kern="100" dirty="0">
                <a:latin typeface="Aptos Narrow" panose="020B0004020202020204" pitchFamily="34" charset="0"/>
                <a:ea typeface="Calibri" panose="020F0502020204030204" pitchFamily="34" charset="0"/>
                <a:cs typeface="Times New Roman" panose="02020603050405020304" pitchFamily="18" charset="0"/>
              </a:rPr>
              <a:t>Touch your foot and wiggle wiggle wiggle wiggle wiggle it all around</a:t>
            </a:r>
          </a:p>
          <a:p>
            <a:pPr>
              <a:lnSpc>
                <a:spcPct val="107000"/>
              </a:lnSpc>
              <a:spcAft>
                <a:spcPts val="800"/>
              </a:spcAft>
              <a:buNone/>
            </a:pPr>
            <a:r>
              <a:rPr lang="en-IN" kern="100" dirty="0">
                <a:latin typeface="Aptos Narrow" panose="020B0004020202020204" pitchFamily="34" charset="0"/>
                <a:ea typeface="Calibri" panose="020F0502020204030204" pitchFamily="34" charset="0"/>
                <a:cs typeface="Times New Roman" panose="02020603050405020304" pitchFamily="18" charset="0"/>
              </a:rPr>
              <a:t>Touch your hair and wiggle it, Touch your back and wiggle it</a:t>
            </a:r>
          </a:p>
          <a:p>
            <a:pPr>
              <a:lnSpc>
                <a:spcPct val="107000"/>
              </a:lnSpc>
              <a:spcAft>
                <a:spcPts val="800"/>
              </a:spcAft>
              <a:buNone/>
            </a:pPr>
            <a:r>
              <a:rPr lang="en-IN" kern="100" dirty="0">
                <a:latin typeface="Aptos Narrow" panose="020B0004020202020204" pitchFamily="34" charset="0"/>
                <a:ea typeface="Calibri" panose="020F0502020204030204" pitchFamily="34" charset="0"/>
                <a:cs typeface="Times New Roman" panose="02020603050405020304" pitchFamily="18" charset="0"/>
              </a:rPr>
              <a:t>Touch your finger and wiggle wiggle wiggle wiggle wiggle wiggle it all around</a:t>
            </a:r>
          </a:p>
          <a:p>
            <a:pPr>
              <a:lnSpc>
                <a:spcPct val="107000"/>
              </a:lnSpc>
              <a:spcAft>
                <a:spcPts val="800"/>
              </a:spcAft>
              <a:buNone/>
            </a:pPr>
            <a:r>
              <a:rPr lang="en-IN" kern="100" dirty="0">
                <a:latin typeface="Aptos Narrow" panose="020B0004020202020204" pitchFamily="34" charset="0"/>
                <a:ea typeface="Calibri" panose="020F0502020204030204" pitchFamily="34" charset="0"/>
                <a:cs typeface="Times New Roman" panose="02020603050405020304" pitchFamily="18" charset="0"/>
              </a:rPr>
              <a:t>Lets wiggle up high, wiggle down low, wiggle it fast, then wiggle it slow slow slow slow slow!</a:t>
            </a:r>
          </a:p>
        </p:txBody>
      </p:sp>
      <p:sp>
        <p:nvSpPr>
          <p:cNvPr id="5" name="TextBox 4">
            <a:extLst>
              <a:ext uri="{FF2B5EF4-FFF2-40B4-BE49-F238E27FC236}">
                <a16:creationId xmlns:a16="http://schemas.microsoft.com/office/drawing/2014/main" id="{F65E9793-3472-8FF9-8363-A5848167B09B}"/>
              </a:ext>
            </a:extLst>
          </p:cNvPr>
          <p:cNvSpPr txBox="1"/>
          <p:nvPr/>
        </p:nvSpPr>
        <p:spPr>
          <a:xfrm>
            <a:off x="566529" y="6240999"/>
            <a:ext cx="8195071" cy="369332"/>
          </a:xfrm>
          <a:prstGeom prst="rect">
            <a:avLst/>
          </a:prstGeom>
          <a:noFill/>
        </p:spPr>
        <p:txBody>
          <a:bodyPr wrap="square">
            <a:spAutoFit/>
          </a:bodyPr>
          <a:lstStyle/>
          <a:p>
            <a:r>
              <a:rPr lang="en-IN" dirty="0">
                <a:effectLst/>
                <a:latin typeface="Aptos Narrow" panose="020B0004020202020204" pitchFamily="34" charset="0"/>
                <a:ea typeface="Calibri" panose="020F0502020204030204" pitchFamily="34" charset="0"/>
                <a:cs typeface="Times New Roman" panose="02020603050405020304" pitchFamily="18" charset="0"/>
              </a:rPr>
              <a:t>Action - </a:t>
            </a:r>
            <a:r>
              <a:rPr lang="en-IN" kern="100" dirty="0">
                <a:latin typeface="Aptos Narrow" panose="020B0004020202020204" pitchFamily="34" charset="0"/>
                <a:ea typeface="Calibri" panose="020F0502020204030204" pitchFamily="34" charset="0"/>
                <a:cs typeface="Times New Roman" panose="02020603050405020304" pitchFamily="18" charset="0"/>
              </a:rPr>
              <a:t>Encourage toddlers to wiggle their bodies</a:t>
            </a:r>
            <a:r>
              <a:rPr lang="en-IN" dirty="0">
                <a:effectLst/>
                <a:latin typeface="Aptos Narrow" panose="020B0004020202020204" pitchFamily="34" charset="0"/>
                <a:ea typeface="Calibri" panose="020F0502020204030204" pitchFamily="34" charset="0"/>
                <a:cs typeface="Times New Roman" panose="02020603050405020304" pitchFamily="18" charset="0"/>
              </a:rPr>
              <a:t>.</a:t>
            </a:r>
            <a:endParaRPr lang="en-IN" dirty="0">
              <a:latin typeface="Aptos Narrow" panose="020B0004020202020204" pitchFamily="34" charset="0"/>
            </a:endParaRPr>
          </a:p>
        </p:txBody>
      </p:sp>
      <p:pic>
        <p:nvPicPr>
          <p:cNvPr id="3" name="Wiggle dance">
            <a:hlinkClick r:id="" action="ppaction://media"/>
            <a:extLst>
              <a:ext uri="{FF2B5EF4-FFF2-40B4-BE49-F238E27FC236}">
                <a16:creationId xmlns:a16="http://schemas.microsoft.com/office/drawing/2014/main" id="{03063310-7E82-8DC3-1FE6-59A017025E3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36446" y="6122968"/>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7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EF3761-3F10-6FA6-CD1C-7F23D4AF8365}"/>
              </a:ext>
            </a:extLst>
          </p:cNvPr>
          <p:cNvSpPr txBox="1">
            <a:spLocks/>
          </p:cNvSpPr>
          <p:nvPr/>
        </p:nvSpPr>
        <p:spPr>
          <a:xfrm>
            <a:off x="566530" y="755374"/>
            <a:ext cx="5078896" cy="13517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IN" sz="2000" dirty="0">
                <a:solidFill>
                  <a:srgbClr val="FC416A"/>
                </a:solidFill>
                <a:latin typeface="Aptos Narrow" panose="020B0004020202020204" pitchFamily="34" charset="0"/>
              </a:rPr>
              <a:t>Preschool Classroom:</a:t>
            </a:r>
            <a:br>
              <a:rPr lang="en-IN" sz="2000" dirty="0">
                <a:solidFill>
                  <a:srgbClr val="FC416A"/>
                </a:solidFill>
                <a:latin typeface="Aptos Narrow" panose="020B0004020202020204" pitchFamily="34" charset="0"/>
              </a:rPr>
            </a:br>
            <a:r>
              <a:rPr lang="en-US" sz="2000" dirty="0">
                <a:solidFill>
                  <a:srgbClr val="FC416A"/>
                </a:solidFill>
                <a:latin typeface="Aptos Narrow" panose="020B0004020202020204" pitchFamily="34" charset="0"/>
              </a:rPr>
              <a:t>Technique - Bounce. </a:t>
            </a:r>
            <a:br>
              <a:rPr lang="en-US" sz="2000" dirty="0">
                <a:solidFill>
                  <a:srgbClr val="FC416A"/>
                </a:solidFill>
                <a:latin typeface="Aptos Narrow" panose="020B0004020202020204" pitchFamily="34" charset="0"/>
              </a:rPr>
            </a:br>
            <a:r>
              <a:rPr lang="en-US" sz="2000" dirty="0">
                <a:solidFill>
                  <a:srgbClr val="FC416A"/>
                </a:solidFill>
                <a:latin typeface="Aptos Narrow" panose="020B0004020202020204" pitchFamily="34" charset="0"/>
              </a:rPr>
              <a:t>Rhyme - “Hop Little Bunny”.</a:t>
            </a:r>
            <a:br>
              <a:rPr lang="en-US" sz="2000" dirty="0">
                <a:solidFill>
                  <a:srgbClr val="FC416A"/>
                </a:solidFill>
                <a:latin typeface="Aptos Narrow" panose="020B0004020202020204" pitchFamily="34" charset="0"/>
              </a:rPr>
            </a:br>
            <a:endParaRPr lang="en-US" sz="2000" b="1" dirty="0">
              <a:solidFill>
                <a:srgbClr val="FC416A"/>
              </a:solidFill>
              <a:latin typeface="Aptos Narrow" panose="020B0004020202020204" pitchFamily="34" charset="0"/>
            </a:endParaRPr>
          </a:p>
        </p:txBody>
      </p:sp>
      <p:sp>
        <p:nvSpPr>
          <p:cNvPr id="7" name="TextBox 6">
            <a:extLst>
              <a:ext uri="{FF2B5EF4-FFF2-40B4-BE49-F238E27FC236}">
                <a16:creationId xmlns:a16="http://schemas.microsoft.com/office/drawing/2014/main" id="{E29C71C9-8389-4CC0-30CC-51ACC1D3C1C6}"/>
              </a:ext>
            </a:extLst>
          </p:cNvPr>
          <p:cNvSpPr txBox="1"/>
          <p:nvPr/>
        </p:nvSpPr>
        <p:spPr>
          <a:xfrm>
            <a:off x="566529" y="2107097"/>
            <a:ext cx="6490253" cy="1713674"/>
          </a:xfrm>
          <a:prstGeom prst="rect">
            <a:avLst/>
          </a:prstGeom>
          <a:noFill/>
        </p:spPr>
        <p:txBody>
          <a:bodyPr wrap="square">
            <a:spAutoFit/>
          </a:bodyPr>
          <a:lstStyle/>
          <a:p>
            <a:pPr indent="9525" defTabSz="179388">
              <a:lnSpc>
                <a:spcPct val="150000"/>
              </a:lnSpc>
              <a:spcAft>
                <a:spcPts val="800"/>
              </a:spcAft>
              <a:buNone/>
            </a:pPr>
            <a:r>
              <a:rPr lang="en-IN" kern="100" dirty="0">
                <a:latin typeface="Aptos Narrow" panose="020B0004020202020204" pitchFamily="34" charset="0"/>
                <a:ea typeface="Calibri" panose="020F0502020204030204" pitchFamily="34" charset="0"/>
                <a:cs typeface="Times New Roman" panose="02020603050405020304" pitchFamily="18" charset="0"/>
              </a:rPr>
              <a:t>Hop little bunny, hop, hop, hop,</a:t>
            </a:r>
            <a:br>
              <a:rPr lang="en-IN" kern="100" dirty="0">
                <a:latin typeface="Aptos Narrow" panose="020B0004020202020204" pitchFamily="34" charset="0"/>
                <a:ea typeface="Calibri" panose="020F0502020204030204" pitchFamily="34" charset="0"/>
                <a:cs typeface="Times New Roman" panose="02020603050405020304" pitchFamily="18" charset="0"/>
              </a:rPr>
            </a:br>
            <a:r>
              <a:rPr lang="en-IN" kern="100" dirty="0">
                <a:latin typeface="Aptos Narrow" panose="020B0004020202020204" pitchFamily="34" charset="0"/>
                <a:ea typeface="Calibri" panose="020F0502020204030204" pitchFamily="34" charset="0"/>
                <a:cs typeface="Times New Roman" panose="02020603050405020304" pitchFamily="18" charset="0"/>
              </a:rPr>
              <a:t>Bounce to the bottom, bounce to the top.</a:t>
            </a:r>
            <a:br>
              <a:rPr lang="en-IN" kern="100" dirty="0">
                <a:latin typeface="Aptos Narrow" panose="020B0004020202020204" pitchFamily="34" charset="0"/>
                <a:ea typeface="Calibri" panose="020F0502020204030204" pitchFamily="34" charset="0"/>
                <a:cs typeface="Times New Roman" panose="02020603050405020304" pitchFamily="18" charset="0"/>
              </a:rPr>
            </a:br>
            <a:r>
              <a:rPr lang="en-IN" kern="100" dirty="0">
                <a:latin typeface="Aptos Narrow" panose="020B0004020202020204" pitchFamily="34" charset="0"/>
                <a:ea typeface="Calibri" panose="020F0502020204030204" pitchFamily="34" charset="0"/>
                <a:cs typeface="Times New Roman" panose="02020603050405020304" pitchFamily="18" charset="0"/>
              </a:rPr>
              <a:t>Hop in a circle, hop in a line,</a:t>
            </a:r>
            <a:br>
              <a:rPr lang="en-IN" kern="100" dirty="0">
                <a:latin typeface="Aptos Narrow" panose="020B0004020202020204" pitchFamily="34" charset="0"/>
                <a:ea typeface="Calibri" panose="020F0502020204030204" pitchFamily="34" charset="0"/>
                <a:cs typeface="Times New Roman" panose="02020603050405020304" pitchFamily="18" charset="0"/>
              </a:rPr>
            </a:br>
            <a:r>
              <a:rPr lang="en-IN" kern="100" dirty="0">
                <a:latin typeface="Aptos Narrow" panose="020B0004020202020204" pitchFamily="34" charset="0"/>
                <a:ea typeface="Calibri" panose="020F0502020204030204" pitchFamily="34" charset="0"/>
                <a:cs typeface="Times New Roman" panose="02020603050405020304" pitchFamily="18" charset="0"/>
              </a:rPr>
              <a:t>Bouncing, bouncing - feeling fine!</a:t>
            </a:r>
            <a:endParaRPr lang="en-IN"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0DE8B60-4B1C-1803-064A-2423CC971604}"/>
              </a:ext>
            </a:extLst>
          </p:cNvPr>
          <p:cNvSpPr txBox="1"/>
          <p:nvPr/>
        </p:nvSpPr>
        <p:spPr>
          <a:xfrm>
            <a:off x="566529" y="4373044"/>
            <a:ext cx="8086815" cy="377860"/>
          </a:xfrm>
          <a:prstGeom prst="rect">
            <a:avLst/>
          </a:prstGeom>
          <a:noFill/>
        </p:spPr>
        <p:txBody>
          <a:bodyPr wrap="square">
            <a:spAutoFit/>
          </a:bodyPr>
          <a:lstStyle/>
          <a:p>
            <a:pPr>
              <a:lnSpc>
                <a:spcPct val="107000"/>
              </a:lnSpc>
              <a:spcAft>
                <a:spcPts val="800"/>
              </a:spcAft>
              <a:buNone/>
            </a:pPr>
            <a:r>
              <a:rPr lang="en-IN" dirty="0">
                <a:effectLst/>
                <a:latin typeface="Aptos Narrow" panose="020B0004020202020204" pitchFamily="34" charset="0"/>
                <a:ea typeface="Calibri" panose="020F0502020204030204" pitchFamily="34" charset="0"/>
                <a:cs typeface="Times New Roman" panose="02020603050405020304" pitchFamily="18" charset="0"/>
              </a:rPr>
              <a:t>Action - </a:t>
            </a:r>
            <a:r>
              <a:rPr lang="en-IN" kern="100" dirty="0">
                <a:latin typeface="Aptos Narrow" panose="020B0004020202020204" pitchFamily="34" charset="0"/>
                <a:ea typeface="Calibri" panose="020F0502020204030204" pitchFamily="34" charset="0"/>
                <a:cs typeface="Times New Roman" panose="02020603050405020304" pitchFamily="18" charset="0"/>
              </a:rPr>
              <a:t>Children bounce up and down like bunnies.</a:t>
            </a:r>
            <a:endParaRPr lang="en-IN"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Hop little bunny">
            <a:hlinkClick r:id="" action="ppaction://media"/>
            <a:extLst>
              <a:ext uri="{FF2B5EF4-FFF2-40B4-BE49-F238E27FC236}">
                <a16:creationId xmlns:a16="http://schemas.microsoft.com/office/drawing/2014/main" id="{C56145DC-88D8-687E-BFE2-9067E2E87A6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8318" y="5303177"/>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549</TotalTime>
  <Words>454</Words>
  <Application>Microsoft Office PowerPoint</Application>
  <PresentationFormat>On-screen Show (4:3)</PresentationFormat>
  <Paragraphs>35</Paragraphs>
  <Slides>6</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 Narrow</vt:lpstr>
      <vt:lpstr>Arial</vt:lpstr>
      <vt:lpstr>Calibri</vt:lpstr>
      <vt:lpstr>Office Theme</vt:lpstr>
      <vt:lpstr>MUSIC AND MOVEMENT</vt:lpstr>
      <vt:lpstr>Introduction</vt:lpstr>
      <vt:lpstr>Infant/ Toddler Classroom: Technique - Wiggles.  Rhyme - “Fingers are wiggle”. </vt:lpstr>
      <vt:lpstr>Infant/ Toddler Classroom: Technique - Finger play, Tapping, Clapping.  Rhyme - “Tiny Little Fingers”. </vt:lpstr>
      <vt:lpstr>Preschool Classroom: Technique - Wiggles.  Rhyme - “Wiggle Dance”.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Rashmi D</dc:creator>
  <cp:keywords/>
  <dc:description>pptx</dc:description>
  <cp:lastModifiedBy>Rashmi D</cp:lastModifiedBy>
  <cp:revision>81</cp:revision>
  <dcterms:created xsi:type="dcterms:W3CDTF">2013-01-27T09:14:16Z</dcterms:created>
  <dcterms:modified xsi:type="dcterms:W3CDTF">2025-10-13T13:36:28Z</dcterms:modified>
  <cp:category/>
</cp:coreProperties>
</file>