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Lato"/>
      <p:regular r:id="rId22"/>
      <p:bold r:id="rId23"/>
      <p:italic r:id="rId24"/>
      <p:boldItalic r:id="rId25"/>
    </p:embeddedFont>
    <p:embeddedFont>
      <p:font typeface="Alfa Slab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Lato-regular.fntdata"/><Relationship Id="rId21" Type="http://schemas.openxmlformats.org/officeDocument/2006/relationships/font" Target="fonts/ProximaNova-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faSlabOne-regular.fntdata"/><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8c22d07b3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8c22d07b3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8c22d07b3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8c22d07b3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c22d07b3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c22d07b3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c22d07b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c22d07b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8c22d07b3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8c22d07b3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8c22d07b3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8c22d07b3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8c22d07b3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8c22d07b3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8c22d07b3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8c22d07b3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8c22d07b3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8c22d07b3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8c22d07b3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8c22d07b3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c22d07b3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8c22d07b3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ASSIGNMENT 7</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chemeClr val="accent1"/>
                </a:solidFill>
              </a:rPr>
              <a:t>Sejal Pradhan</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Welcome you!</a:t>
            </a:r>
            <a:endParaRPr/>
          </a:p>
        </p:txBody>
      </p:sp>
      <p:sp>
        <p:nvSpPr>
          <p:cNvPr id="131" name="Google Shape;131;p22"/>
          <p:cNvSpPr txBox="1"/>
          <p:nvPr>
            <p:ph idx="1" type="body"/>
          </p:nvPr>
        </p:nvSpPr>
        <p:spPr>
          <a:xfrm>
            <a:off x="311700" y="1152475"/>
            <a:ext cx="8520600" cy="37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50">
                <a:solidFill>
                  <a:schemeClr val="accent1"/>
                </a:solidFill>
                <a:highlight>
                  <a:srgbClr val="FFFFFF"/>
                </a:highlight>
                <a:latin typeface="Lato"/>
                <a:ea typeface="Lato"/>
                <a:cs typeface="Lato"/>
                <a:sym typeface="Lato"/>
              </a:rPr>
              <a:t>We welcome you to school today,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i="1" lang="en" sz="1850">
                <a:solidFill>
                  <a:schemeClr val="accent1"/>
                </a:solidFill>
                <a:highlight>
                  <a:srgbClr val="FFFFFF"/>
                </a:highlight>
                <a:latin typeface="Lato"/>
                <a:ea typeface="Lato"/>
                <a:cs typeface="Lato"/>
                <a:sym typeface="Lato"/>
              </a:rPr>
              <a:t>School today, School today,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i="1" lang="en" sz="1850">
                <a:solidFill>
                  <a:schemeClr val="accent1"/>
                </a:solidFill>
                <a:highlight>
                  <a:srgbClr val="FFFFFF"/>
                </a:highlight>
                <a:latin typeface="Lato"/>
                <a:ea typeface="Lato"/>
                <a:cs typeface="Lato"/>
                <a:sym typeface="Lato"/>
              </a:rPr>
              <a:t>We welcome you to school today,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i="1" lang="en" sz="1850">
                <a:solidFill>
                  <a:schemeClr val="accent1"/>
                </a:solidFill>
                <a:highlight>
                  <a:srgbClr val="FFFFFF"/>
                </a:highlight>
                <a:latin typeface="Lato"/>
                <a:ea typeface="Lato"/>
                <a:cs typeface="Lato"/>
                <a:sym typeface="Lato"/>
              </a:rPr>
              <a:t>Please come in and play.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i="1" lang="en" sz="1850">
                <a:solidFill>
                  <a:schemeClr val="accent1"/>
                </a:solidFill>
                <a:highlight>
                  <a:srgbClr val="FFFFFF"/>
                </a:highlight>
                <a:latin typeface="Lato"/>
                <a:ea typeface="Lato"/>
                <a:cs typeface="Lato"/>
                <a:sym typeface="Lato"/>
              </a:rPr>
              <a:t>We’re glad to have you here today,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i="1" lang="en" sz="1850">
                <a:solidFill>
                  <a:schemeClr val="accent1"/>
                </a:solidFill>
                <a:highlight>
                  <a:srgbClr val="FFFFFF"/>
                </a:highlight>
                <a:latin typeface="Lato"/>
                <a:ea typeface="Lato"/>
                <a:cs typeface="Lato"/>
                <a:sym typeface="Lato"/>
              </a:rPr>
              <a:t>Here today, here today.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i="1" lang="en" sz="1850">
                <a:solidFill>
                  <a:schemeClr val="accent1"/>
                </a:solidFill>
                <a:highlight>
                  <a:srgbClr val="FFFFFF"/>
                </a:highlight>
                <a:latin typeface="Lato"/>
                <a:ea typeface="Lato"/>
                <a:cs typeface="Lato"/>
                <a:sym typeface="Lato"/>
              </a:rPr>
              <a:t>We’re glad to have you here today.</a:t>
            </a:r>
            <a:endParaRPr b="1" i="1" sz="1850">
              <a:solidFill>
                <a:schemeClr val="accent1"/>
              </a:solidFill>
              <a:highlight>
                <a:srgbClr val="FFFFFF"/>
              </a:highlight>
              <a:latin typeface="Lato"/>
              <a:ea typeface="Lato"/>
              <a:cs typeface="Lato"/>
              <a:sym typeface="Lato"/>
            </a:endParaRPr>
          </a:p>
          <a:p>
            <a:pPr indent="0" lvl="0" marL="0" rtl="0" algn="l">
              <a:spcBef>
                <a:spcPts val="1200"/>
              </a:spcBef>
              <a:spcAft>
                <a:spcPts val="1200"/>
              </a:spcAft>
              <a:buNone/>
            </a:pPr>
            <a:r>
              <a:rPr b="1" i="1" lang="en" sz="1850">
                <a:solidFill>
                  <a:schemeClr val="accent1"/>
                </a:solidFill>
                <a:highlight>
                  <a:srgbClr val="FFFFFF"/>
                </a:highlight>
                <a:latin typeface="Lato"/>
                <a:ea typeface="Lato"/>
                <a:cs typeface="Lato"/>
                <a:sym typeface="Lato"/>
              </a:rPr>
              <a:t>Yes, it’s a special day!</a:t>
            </a:r>
            <a:endParaRPr b="1" i="1" sz="2300">
              <a:solidFill>
                <a:schemeClr val="accent1"/>
              </a:solidFill>
            </a:endParaRPr>
          </a:p>
        </p:txBody>
      </p:sp>
      <p:sp>
        <p:nvSpPr>
          <p:cNvPr id="132" name="Google Shape;132;p22"/>
          <p:cNvSpPr txBox="1"/>
          <p:nvPr/>
        </p:nvSpPr>
        <p:spPr>
          <a:xfrm>
            <a:off x="3904900" y="4367875"/>
            <a:ext cx="5070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(Song will be uploaded separately on website)</a:t>
            </a:r>
            <a:endParaRPr sz="1800">
              <a:solidFill>
                <a:schemeClr val="dk2"/>
              </a:solidFill>
              <a:latin typeface="Proxima Nova"/>
              <a:ea typeface="Proxima Nova"/>
              <a:cs typeface="Proxima Nova"/>
              <a:sym typeface="Proxima Nova"/>
            </a:endParaRPr>
          </a:p>
        </p:txBody>
      </p:sp>
      <p:pic>
        <p:nvPicPr>
          <p:cNvPr descr="Excited teacher playing a game with her preschool kids (Provided by Getty Images)" id="133" name="Google Shape;133;p22"/>
          <p:cNvPicPr preferRelativeResize="0"/>
          <p:nvPr/>
        </p:nvPicPr>
        <p:blipFill>
          <a:blip r:embed="rId3">
            <a:alphaModFix/>
          </a:blip>
          <a:stretch>
            <a:fillRect/>
          </a:stretch>
        </p:blipFill>
        <p:spPr>
          <a:xfrm>
            <a:off x="4073650" y="724425"/>
            <a:ext cx="4732800" cy="3154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213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Music Time Is Here!</a:t>
            </a:r>
            <a:endParaRPr/>
          </a:p>
        </p:txBody>
      </p:sp>
      <p:sp>
        <p:nvSpPr>
          <p:cNvPr id="139" name="Google Shape;139;p23"/>
          <p:cNvSpPr txBox="1"/>
          <p:nvPr>
            <p:ph idx="1" type="body"/>
          </p:nvPr>
        </p:nvSpPr>
        <p:spPr>
          <a:xfrm>
            <a:off x="159375" y="912800"/>
            <a:ext cx="4506000" cy="412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50">
                <a:highlight>
                  <a:srgbClr val="FFFFFF"/>
                </a:highlight>
                <a:latin typeface="Lato"/>
                <a:ea typeface="Lato"/>
                <a:cs typeface="Lato"/>
                <a:sym typeface="Lato"/>
              </a:rPr>
              <a:t> </a:t>
            </a:r>
            <a:r>
              <a:rPr b="1" lang="en" sz="1850">
                <a:solidFill>
                  <a:schemeClr val="accent1"/>
                </a:solidFill>
                <a:highlight>
                  <a:srgbClr val="FFFFFF"/>
                </a:highlight>
                <a:latin typeface="Lato"/>
                <a:ea typeface="Lato"/>
                <a:cs typeface="Lato"/>
                <a:sym typeface="Lato"/>
              </a:rPr>
              <a:t>Sing, sing, sing with me</a:t>
            </a:r>
            <a:endParaRPr b="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lang="en" sz="1850">
                <a:solidFill>
                  <a:schemeClr val="accent1"/>
                </a:solidFill>
                <a:highlight>
                  <a:srgbClr val="FFFFFF"/>
                </a:highlight>
                <a:latin typeface="Lato"/>
                <a:ea typeface="Lato"/>
                <a:cs typeface="Lato"/>
                <a:sym typeface="Lato"/>
              </a:rPr>
              <a:t>Sing out loud and clear</a:t>
            </a:r>
            <a:endParaRPr b="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lang="en" sz="1850">
                <a:solidFill>
                  <a:schemeClr val="accent1"/>
                </a:solidFill>
                <a:highlight>
                  <a:srgbClr val="FFFFFF"/>
                </a:highlight>
                <a:latin typeface="Lato"/>
                <a:ea typeface="Lato"/>
                <a:cs typeface="Lato"/>
                <a:sym typeface="Lato"/>
              </a:rPr>
              <a:t>To tell the children everywhere</a:t>
            </a:r>
            <a:endParaRPr b="1" sz="1850">
              <a:solidFill>
                <a:schemeClr val="accent1"/>
              </a:solidFill>
              <a:highlight>
                <a:srgbClr val="FFFFFF"/>
              </a:highlight>
              <a:latin typeface="Lato"/>
              <a:ea typeface="Lato"/>
              <a:cs typeface="Lato"/>
              <a:sym typeface="Lato"/>
            </a:endParaRPr>
          </a:p>
          <a:p>
            <a:pPr indent="0" lvl="0" marL="0" rtl="0" algn="l">
              <a:spcBef>
                <a:spcPts val="1200"/>
              </a:spcBef>
              <a:spcAft>
                <a:spcPts val="0"/>
              </a:spcAft>
              <a:buNone/>
            </a:pPr>
            <a:r>
              <a:rPr b="1" lang="en" sz="1850">
                <a:solidFill>
                  <a:schemeClr val="accent1"/>
                </a:solidFill>
                <a:highlight>
                  <a:srgbClr val="FFFFFF"/>
                </a:highlight>
                <a:latin typeface="Lato"/>
                <a:ea typeface="Lato"/>
                <a:cs typeface="Lato"/>
                <a:sym typeface="Lato"/>
              </a:rPr>
              <a:t>That music time is here</a:t>
            </a:r>
            <a:endParaRPr b="1" sz="1850">
              <a:solidFill>
                <a:schemeClr val="accent1"/>
              </a:solidFill>
              <a:highlight>
                <a:srgbClr val="FFFFFF"/>
              </a:highlight>
              <a:latin typeface="Lato"/>
              <a:ea typeface="Lato"/>
              <a:cs typeface="Lato"/>
              <a:sym typeface="Lato"/>
            </a:endParaRPr>
          </a:p>
          <a:p>
            <a:pPr indent="0" lvl="0" marL="0" rtl="0" algn="l">
              <a:spcBef>
                <a:spcPts val="1200"/>
              </a:spcBef>
              <a:spcAft>
                <a:spcPts val="1200"/>
              </a:spcAft>
              <a:buNone/>
            </a:pPr>
            <a:r>
              <a:rPr b="1" lang="en" sz="1850">
                <a:solidFill>
                  <a:schemeClr val="accent1"/>
                </a:solidFill>
                <a:highlight>
                  <a:srgbClr val="FFFFFF"/>
                </a:highlight>
                <a:latin typeface="Lato"/>
                <a:ea typeface="Lato"/>
                <a:cs typeface="Lato"/>
                <a:sym typeface="Lato"/>
              </a:rPr>
              <a:t>(and repeat again)</a:t>
            </a:r>
            <a:endParaRPr b="1" sz="1850">
              <a:solidFill>
                <a:schemeClr val="accent1"/>
              </a:solidFill>
              <a:highlight>
                <a:srgbClr val="FFFFFF"/>
              </a:highlight>
              <a:latin typeface="Lato"/>
              <a:ea typeface="Lato"/>
              <a:cs typeface="Lato"/>
              <a:sym typeface="Lato"/>
            </a:endParaRPr>
          </a:p>
        </p:txBody>
      </p:sp>
      <p:sp>
        <p:nvSpPr>
          <p:cNvPr id="140" name="Google Shape;140;p23"/>
          <p:cNvSpPr txBox="1"/>
          <p:nvPr/>
        </p:nvSpPr>
        <p:spPr>
          <a:xfrm>
            <a:off x="159375" y="4310050"/>
            <a:ext cx="5070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(Song will be uploaded separately on website)</a:t>
            </a:r>
            <a:endParaRPr sz="1800">
              <a:solidFill>
                <a:schemeClr val="dk2"/>
              </a:solidFill>
              <a:latin typeface="Proxima Nova"/>
              <a:ea typeface="Proxima Nova"/>
              <a:cs typeface="Proxima Nova"/>
              <a:sym typeface="Proxima Nova"/>
            </a:endParaRPr>
          </a:p>
        </p:txBody>
      </p:sp>
      <p:pic>
        <p:nvPicPr>
          <p:cNvPr descr="Sketch of music class with working little people (Provided by Getty Images)" id="141" name="Google Shape;141;p23"/>
          <p:cNvPicPr preferRelativeResize="0"/>
          <p:nvPr/>
        </p:nvPicPr>
        <p:blipFill>
          <a:blip r:embed="rId3">
            <a:alphaModFix/>
          </a:blip>
          <a:stretch>
            <a:fillRect/>
          </a:stretch>
        </p:blipFill>
        <p:spPr>
          <a:xfrm>
            <a:off x="3693125" y="938300"/>
            <a:ext cx="5298473" cy="2988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note</a:t>
            </a:r>
            <a:endParaRPr/>
          </a:p>
          <a:p>
            <a:pPr indent="0" lvl="0" marL="0" rtl="0" algn="l">
              <a:spcBef>
                <a:spcPts val="0"/>
              </a:spcBef>
              <a:spcAft>
                <a:spcPts val="0"/>
              </a:spcAft>
              <a:buNone/>
            </a:pPr>
            <a:r>
              <a:t/>
            </a:r>
            <a:endParaRPr/>
          </a:p>
        </p:txBody>
      </p:sp>
      <p:sp>
        <p:nvSpPr>
          <p:cNvPr id="147" name="Google Shape;147;p24"/>
          <p:cNvSpPr txBox="1"/>
          <p:nvPr>
            <p:ph idx="1" type="body"/>
          </p:nvPr>
        </p:nvSpPr>
        <p:spPr>
          <a:xfrm>
            <a:off x="311700" y="1152475"/>
            <a:ext cx="4353600" cy="3416400"/>
          </a:xfrm>
          <a:prstGeom prst="rect">
            <a:avLst/>
          </a:prstGeom>
        </p:spPr>
        <p:txBody>
          <a:bodyPr anchorCtr="0" anchor="t" bIns="91425" lIns="91425" spcFirstLastPara="1" rIns="91425" wrap="square" tIns="91425">
            <a:normAutofit/>
          </a:bodyPr>
          <a:lstStyle/>
          <a:p>
            <a:pPr indent="0" lvl="0" marL="0" rtl="0" algn="l">
              <a:spcBef>
                <a:spcPts val="600"/>
              </a:spcBef>
              <a:spcAft>
                <a:spcPts val="0"/>
              </a:spcAft>
              <a:buNone/>
            </a:pPr>
            <a:r>
              <a:rPr lang="en"/>
              <a:t>Music and movement are essential for child development, creativity, and enjoyable learning. Through intentional use, parents and educators can create environments that encourage holistic growth in children and make learning engaging.</a:t>
            </a:r>
            <a:endParaRPr/>
          </a:p>
          <a:p>
            <a:pPr indent="0" lvl="0" marL="0" rtl="0" algn="l">
              <a:spcBef>
                <a:spcPts val="600"/>
              </a:spcBef>
              <a:spcAft>
                <a:spcPts val="1200"/>
              </a:spcAft>
              <a:buNone/>
            </a:pPr>
            <a:r>
              <a:t/>
            </a:r>
            <a:endParaRPr/>
          </a:p>
        </p:txBody>
      </p:sp>
      <p:pic>
        <p:nvPicPr>
          <p:cNvPr descr="Dancing isolated cartoon vector illustration. (Provided by Getty Images)" id="148" name="Google Shape;148;p24"/>
          <p:cNvPicPr preferRelativeResize="0"/>
          <p:nvPr/>
        </p:nvPicPr>
        <p:blipFill>
          <a:blip r:embed="rId3">
            <a:alphaModFix/>
          </a:blip>
          <a:stretch>
            <a:fillRect/>
          </a:stretch>
        </p:blipFill>
        <p:spPr>
          <a:xfrm>
            <a:off x="4513425" y="372575"/>
            <a:ext cx="4546074" cy="4546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17325"/>
            <a:ext cx="8520600" cy="800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 </a:t>
            </a:r>
            <a:r>
              <a:rPr lang="en" sz="2272">
                <a:solidFill>
                  <a:srgbClr val="232323"/>
                </a:solidFill>
                <a:highlight>
                  <a:srgbClr val="FFFFFF"/>
                </a:highlight>
              </a:rPr>
              <a:t>Create your own music album by creating song/rhyme for any two of the techniques discussed, one for the infant/toddler classroom and one for the preschool classroom.</a:t>
            </a:r>
            <a:endParaRPr sz="4022"/>
          </a:p>
        </p:txBody>
      </p:sp>
      <p:sp>
        <p:nvSpPr>
          <p:cNvPr id="63" name="Google Shape;63;p14"/>
          <p:cNvSpPr txBox="1"/>
          <p:nvPr>
            <p:ph idx="1" type="body"/>
          </p:nvPr>
        </p:nvSpPr>
        <p:spPr>
          <a:xfrm>
            <a:off x="311700" y="1622725"/>
            <a:ext cx="5295300" cy="36657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600"/>
              </a:spcBef>
              <a:spcAft>
                <a:spcPts val="0"/>
              </a:spcAft>
              <a:buNone/>
            </a:pPr>
            <a:r>
              <a:rPr b="1" lang="en">
                <a:solidFill>
                  <a:schemeClr val="dk1"/>
                </a:solidFill>
              </a:rPr>
              <a:t>ANS</a:t>
            </a:r>
            <a:r>
              <a:rPr b="1" lang="en"/>
              <a:t> -</a:t>
            </a:r>
            <a:r>
              <a:rPr lang="en"/>
              <a:t> </a:t>
            </a:r>
            <a:r>
              <a:rPr lang="en" sz="2997"/>
              <a:t>Children are naturally drawn to music, experiencing its rhythms and melodies both physically and emotionally. </a:t>
            </a:r>
            <a:r>
              <a:rPr b="1" lang="en" sz="2997">
                <a:solidFill>
                  <a:schemeClr val="accent5"/>
                </a:solidFill>
              </a:rPr>
              <a:t>Music and movement</a:t>
            </a:r>
            <a:r>
              <a:rPr lang="en" sz="2997"/>
              <a:t> play a vital role in children's development, supporting growth across </a:t>
            </a:r>
            <a:r>
              <a:rPr b="1" lang="en" sz="2997">
                <a:solidFill>
                  <a:schemeClr val="accent5"/>
                </a:solidFill>
              </a:rPr>
              <a:t>physical</a:t>
            </a:r>
            <a:r>
              <a:rPr lang="en" sz="2997"/>
              <a:t>, </a:t>
            </a:r>
            <a:r>
              <a:rPr b="1" lang="en" sz="2997">
                <a:solidFill>
                  <a:schemeClr val="accent5"/>
                </a:solidFill>
              </a:rPr>
              <a:t>emotional</a:t>
            </a:r>
            <a:r>
              <a:rPr lang="en" sz="2997"/>
              <a:t>, </a:t>
            </a:r>
            <a:r>
              <a:rPr b="1" lang="en" sz="2997">
                <a:solidFill>
                  <a:schemeClr val="accent5"/>
                </a:solidFill>
              </a:rPr>
              <a:t>social</a:t>
            </a:r>
            <a:r>
              <a:rPr lang="en" sz="2997"/>
              <a:t>, and </a:t>
            </a:r>
            <a:r>
              <a:rPr b="1" lang="en" sz="2997">
                <a:solidFill>
                  <a:schemeClr val="accent5"/>
                </a:solidFill>
              </a:rPr>
              <a:t>cognitive</a:t>
            </a:r>
            <a:r>
              <a:rPr lang="en" sz="2997"/>
              <a:t> domains. During the early years, children develop new motor skills and discover that </a:t>
            </a:r>
            <a:r>
              <a:rPr b="1" lang="en" sz="2997">
                <a:solidFill>
                  <a:schemeClr val="accent4"/>
                </a:solidFill>
              </a:rPr>
              <a:t>movement can communicate messages</a:t>
            </a:r>
            <a:r>
              <a:rPr lang="en" sz="2997"/>
              <a:t> and </a:t>
            </a:r>
            <a:r>
              <a:rPr b="1" lang="en" sz="2997">
                <a:solidFill>
                  <a:schemeClr val="accent4"/>
                </a:solidFill>
              </a:rPr>
              <a:t>represent actions</a:t>
            </a:r>
            <a:r>
              <a:rPr lang="en" sz="2997"/>
              <a:t>. Physical expression becomes a powerful tool for self-discovery and interaction.</a:t>
            </a:r>
            <a:endParaRPr sz="2997"/>
          </a:p>
          <a:p>
            <a:pPr indent="0" lvl="0" marL="0" rtl="0" algn="l">
              <a:spcBef>
                <a:spcPts val="600"/>
              </a:spcBef>
              <a:spcAft>
                <a:spcPts val="0"/>
              </a:spcAft>
              <a:buClr>
                <a:schemeClr val="dk1"/>
              </a:buClr>
              <a:buSzPct val="61111"/>
              <a:buFont typeface="Arial"/>
              <a:buNone/>
            </a:pPr>
            <a:r>
              <a:t/>
            </a:r>
            <a:endParaRPr/>
          </a:p>
          <a:p>
            <a:pPr indent="0" lvl="0" marL="0" rtl="0" algn="l">
              <a:spcBef>
                <a:spcPts val="600"/>
              </a:spcBef>
              <a:spcAft>
                <a:spcPts val="1200"/>
              </a:spcAft>
              <a:buNone/>
            </a:pPr>
            <a:r>
              <a:t/>
            </a:r>
            <a:endParaRPr/>
          </a:p>
        </p:txBody>
      </p:sp>
      <p:pic>
        <p:nvPicPr>
          <p:cNvPr descr="A woman who puts her hands together and sings happily / illustration material (vector illustration) (Provided by Getty Images)" id="64" name="Google Shape;64;p14"/>
          <p:cNvPicPr preferRelativeResize="0"/>
          <p:nvPr/>
        </p:nvPicPr>
        <p:blipFill>
          <a:blip r:embed="rId3">
            <a:alphaModFix/>
          </a:blip>
          <a:stretch>
            <a:fillRect/>
          </a:stretch>
        </p:blipFill>
        <p:spPr>
          <a:xfrm>
            <a:off x="5607000" y="1749675"/>
            <a:ext cx="3232200" cy="27808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Singing and chanting help make routines and activities smoother and more fun!</a:t>
            </a:r>
            <a:endParaRPr/>
          </a:p>
        </p:txBody>
      </p:sp>
      <p:sp>
        <p:nvSpPr>
          <p:cNvPr id="70" name="Google Shape;70;p15"/>
          <p:cNvSpPr txBox="1"/>
          <p:nvPr>
            <p:ph idx="1" type="body"/>
          </p:nvPr>
        </p:nvSpPr>
        <p:spPr>
          <a:xfrm>
            <a:off x="311700" y="1514675"/>
            <a:ext cx="3716100" cy="3416400"/>
          </a:xfrm>
          <a:prstGeom prst="rect">
            <a:avLst/>
          </a:prstGeom>
        </p:spPr>
        <p:txBody>
          <a:bodyPr anchorCtr="0" anchor="t" bIns="91425" lIns="91425" spcFirstLastPara="1" rIns="91425" wrap="square" tIns="91425">
            <a:normAutofit/>
          </a:bodyPr>
          <a:lstStyle/>
          <a:p>
            <a:pPr indent="0" lvl="0" marL="0" rtl="0" algn="l">
              <a:spcBef>
                <a:spcPts val="600"/>
              </a:spcBef>
              <a:spcAft>
                <a:spcPts val="0"/>
              </a:spcAft>
              <a:buNone/>
            </a:pPr>
            <a:r>
              <a:rPr lang="en"/>
              <a:t>And music helps to </a:t>
            </a:r>
            <a:r>
              <a:rPr b="1" lang="en">
                <a:solidFill>
                  <a:schemeClr val="accent5"/>
                </a:solidFill>
              </a:rPr>
              <a:t>set a mood</a:t>
            </a:r>
            <a:r>
              <a:rPr lang="en"/>
              <a:t>. Quiet, soothing music calms and relaxes children, while a lively marching tune rouses them for energetic clean‐up time. Music and movement are also social activities that help children feel part of the group.</a:t>
            </a:r>
            <a:endParaRPr/>
          </a:p>
          <a:p>
            <a:pPr indent="0" lvl="0" marL="0" rtl="0" algn="l">
              <a:spcBef>
                <a:spcPts val="600"/>
              </a:spcBef>
              <a:spcAft>
                <a:spcPts val="1200"/>
              </a:spcAft>
              <a:buNone/>
            </a:pPr>
            <a:r>
              <a:t/>
            </a:r>
            <a:endParaRPr/>
          </a:p>
        </p:txBody>
      </p:sp>
      <p:pic>
        <p:nvPicPr>
          <p:cNvPr descr="Santa and elves at piano  Color  Illustrator Ver. 5    ' Sing along  ' Here comes Santa Claus.... (Provided by Getty Images)" id="71" name="Google Shape;71;p15"/>
          <p:cNvPicPr preferRelativeResize="0"/>
          <p:nvPr/>
        </p:nvPicPr>
        <p:blipFill>
          <a:blip r:embed="rId3">
            <a:alphaModFix/>
          </a:blip>
          <a:stretch>
            <a:fillRect/>
          </a:stretch>
        </p:blipFill>
        <p:spPr>
          <a:xfrm>
            <a:off x="4136725" y="1514675"/>
            <a:ext cx="4811397" cy="30235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130400"/>
            <a:ext cx="8520600" cy="8874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SzPts val="990"/>
              <a:buNone/>
            </a:pPr>
            <a:r>
              <a:rPr lang="en" sz="2000">
                <a:solidFill>
                  <a:schemeClr val="accent4"/>
                </a:solidFill>
              </a:rPr>
              <a:t>Music brings another dimension of beauty into our lives. Music and movement benefit a child’s development in many ways.</a:t>
            </a:r>
            <a:endParaRPr sz="2000">
              <a:solidFill>
                <a:schemeClr val="accent4"/>
              </a:solidFill>
            </a:endParaRPr>
          </a:p>
          <a:p>
            <a:pPr indent="0" lvl="0" marL="0" rtl="0" algn="l">
              <a:spcBef>
                <a:spcPts val="600"/>
              </a:spcBef>
              <a:spcAft>
                <a:spcPts val="0"/>
              </a:spcAft>
              <a:buSzPts val="990"/>
              <a:buNone/>
            </a:pPr>
            <a:r>
              <a:t/>
            </a:r>
            <a:endParaRPr sz="2700"/>
          </a:p>
        </p:txBody>
      </p:sp>
      <p:sp>
        <p:nvSpPr>
          <p:cNvPr id="77" name="Google Shape;77;p16"/>
          <p:cNvSpPr/>
          <p:nvPr/>
        </p:nvSpPr>
        <p:spPr>
          <a:xfrm rot="-861356">
            <a:off x="159387" y="1535786"/>
            <a:ext cx="2347296" cy="2332744"/>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8" name="Google Shape;78;p16"/>
          <p:cNvSpPr txBox="1"/>
          <p:nvPr/>
        </p:nvSpPr>
        <p:spPr>
          <a:xfrm rot="1171">
            <a:off x="892634" y="2489383"/>
            <a:ext cx="8808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accent4"/>
                </a:solidFill>
                <a:latin typeface="Alfa Slab One"/>
                <a:ea typeface="Alfa Slab One"/>
                <a:cs typeface="Alfa Slab One"/>
                <a:sym typeface="Alfa Slab One"/>
              </a:rPr>
              <a:t>Social skills</a:t>
            </a:r>
            <a:endParaRPr sz="1700">
              <a:solidFill>
                <a:schemeClr val="accent4"/>
              </a:solidFill>
              <a:latin typeface="Alfa Slab One"/>
              <a:ea typeface="Alfa Slab One"/>
              <a:cs typeface="Alfa Slab One"/>
              <a:sym typeface="Alfa Slab One"/>
            </a:endParaRPr>
          </a:p>
        </p:txBody>
      </p:sp>
      <p:sp>
        <p:nvSpPr>
          <p:cNvPr id="79" name="Google Shape;79;p16"/>
          <p:cNvSpPr/>
          <p:nvPr/>
        </p:nvSpPr>
        <p:spPr>
          <a:xfrm rot="-861356">
            <a:off x="3400700" y="941799"/>
            <a:ext cx="2347296" cy="2332744"/>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80" name="Google Shape;80;p16"/>
          <p:cNvSpPr/>
          <p:nvPr/>
        </p:nvSpPr>
        <p:spPr>
          <a:xfrm rot="1418830">
            <a:off x="6186450" y="892264"/>
            <a:ext cx="2933410" cy="2707572"/>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81" name="Google Shape;81;p16"/>
          <p:cNvSpPr/>
          <p:nvPr/>
        </p:nvSpPr>
        <p:spPr>
          <a:xfrm>
            <a:off x="4572000" y="2272900"/>
            <a:ext cx="2672400" cy="26967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82" name="Google Shape;82;p16"/>
          <p:cNvSpPr/>
          <p:nvPr/>
        </p:nvSpPr>
        <p:spPr>
          <a:xfrm rot="969784">
            <a:off x="2055781" y="2493981"/>
            <a:ext cx="2668372" cy="2406987"/>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83" name="Google Shape;83;p16"/>
          <p:cNvSpPr txBox="1"/>
          <p:nvPr/>
        </p:nvSpPr>
        <p:spPr>
          <a:xfrm rot="-1108882">
            <a:off x="3869321" y="1886986"/>
            <a:ext cx="1405380" cy="61968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4"/>
                </a:solidFill>
                <a:latin typeface="Alfa Slab One"/>
                <a:ea typeface="Alfa Slab One"/>
                <a:cs typeface="Alfa Slab One"/>
                <a:sym typeface="Alfa Slab One"/>
              </a:rPr>
              <a:t>Listening skills</a:t>
            </a:r>
            <a:endParaRPr sz="1800">
              <a:solidFill>
                <a:schemeClr val="accent4"/>
              </a:solidFill>
              <a:latin typeface="Alfa Slab One"/>
              <a:ea typeface="Alfa Slab One"/>
              <a:cs typeface="Alfa Slab One"/>
              <a:sym typeface="Alfa Slab One"/>
            </a:endParaRPr>
          </a:p>
        </p:txBody>
      </p:sp>
      <p:sp>
        <p:nvSpPr>
          <p:cNvPr id="84" name="Google Shape;84;p16"/>
          <p:cNvSpPr txBox="1"/>
          <p:nvPr/>
        </p:nvSpPr>
        <p:spPr>
          <a:xfrm rot="1441313">
            <a:off x="6874558" y="1937700"/>
            <a:ext cx="1557166" cy="61670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4"/>
                </a:solidFill>
                <a:latin typeface="Alfa Slab One"/>
                <a:ea typeface="Alfa Slab One"/>
                <a:cs typeface="Alfa Slab One"/>
                <a:sym typeface="Alfa Slab One"/>
              </a:rPr>
              <a:t>Confidence and creativity</a:t>
            </a:r>
            <a:endParaRPr sz="1800">
              <a:solidFill>
                <a:schemeClr val="accent4"/>
              </a:solidFill>
              <a:latin typeface="Alfa Slab One"/>
              <a:ea typeface="Alfa Slab One"/>
              <a:cs typeface="Alfa Slab One"/>
              <a:sym typeface="Alfa Slab One"/>
            </a:endParaRPr>
          </a:p>
        </p:txBody>
      </p:sp>
      <p:sp>
        <p:nvSpPr>
          <p:cNvPr id="85" name="Google Shape;85;p16"/>
          <p:cNvSpPr txBox="1"/>
          <p:nvPr/>
        </p:nvSpPr>
        <p:spPr>
          <a:xfrm rot="1517894">
            <a:off x="2694959" y="3491800"/>
            <a:ext cx="1347202" cy="71003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4"/>
                </a:solidFill>
                <a:latin typeface="Alfa Slab One"/>
                <a:ea typeface="Alfa Slab One"/>
                <a:cs typeface="Alfa Slab One"/>
                <a:sym typeface="Alfa Slab One"/>
              </a:rPr>
              <a:t>Enhances memory</a:t>
            </a:r>
            <a:endParaRPr sz="1800">
              <a:solidFill>
                <a:schemeClr val="accent4"/>
              </a:solidFill>
              <a:latin typeface="Alfa Slab One"/>
              <a:ea typeface="Alfa Slab One"/>
              <a:cs typeface="Alfa Slab One"/>
              <a:sym typeface="Alfa Slab One"/>
            </a:endParaRPr>
          </a:p>
        </p:txBody>
      </p:sp>
      <p:sp>
        <p:nvSpPr>
          <p:cNvPr id="86" name="Google Shape;86;p16"/>
          <p:cNvSpPr txBox="1"/>
          <p:nvPr/>
        </p:nvSpPr>
        <p:spPr>
          <a:xfrm rot="267610">
            <a:off x="5372168" y="3426564"/>
            <a:ext cx="1072448" cy="5419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4"/>
                </a:solidFill>
                <a:latin typeface="Alfa Slab One"/>
                <a:ea typeface="Alfa Slab One"/>
                <a:cs typeface="Alfa Slab One"/>
                <a:sym typeface="Alfa Slab One"/>
              </a:rPr>
              <a:t>Motor skills</a:t>
            </a:r>
            <a:endParaRPr sz="1800">
              <a:solidFill>
                <a:schemeClr val="accent4"/>
              </a:solidFill>
              <a:latin typeface="Alfa Slab One"/>
              <a:ea typeface="Alfa Slab One"/>
              <a:cs typeface="Alfa Slab One"/>
              <a:sym typeface="Alfa Slab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231825"/>
            <a:ext cx="8520600" cy="78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Rhythym</a:t>
            </a:r>
            <a:endParaRPr sz="3400"/>
          </a:p>
        </p:txBody>
      </p:sp>
      <p:sp>
        <p:nvSpPr>
          <p:cNvPr id="92" name="Google Shape;92;p17"/>
          <p:cNvSpPr txBox="1"/>
          <p:nvPr>
            <p:ph idx="1" type="body"/>
          </p:nvPr>
        </p:nvSpPr>
        <p:spPr>
          <a:xfrm>
            <a:off x="181950" y="1017825"/>
            <a:ext cx="5280300" cy="39954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lnSpcReduction="10000"/>
          </a:bodyPr>
          <a:lstStyle/>
          <a:p>
            <a:pPr indent="0" lvl="0" marL="0" rtl="0" algn="l">
              <a:spcBef>
                <a:spcPts val="600"/>
              </a:spcBef>
              <a:spcAft>
                <a:spcPts val="0"/>
              </a:spcAft>
              <a:buNone/>
            </a:pPr>
            <a:r>
              <a:rPr lang="en"/>
              <a:t>is more than just a musical element; it's a tool that can enhance various aspects of child development. Techniques such as- </a:t>
            </a:r>
            <a:endParaRPr/>
          </a:p>
          <a:p>
            <a:pPr indent="-342900" lvl="0" marL="457200" rtl="0" algn="l">
              <a:spcBef>
                <a:spcPts val="600"/>
              </a:spcBef>
              <a:spcAft>
                <a:spcPts val="0"/>
              </a:spcAft>
              <a:buClr>
                <a:schemeClr val="accent4"/>
              </a:buClr>
              <a:buSzPts val="1800"/>
              <a:buChar char="❏"/>
            </a:pPr>
            <a:r>
              <a:rPr b="1" lang="en">
                <a:solidFill>
                  <a:schemeClr val="accent4"/>
                </a:solidFill>
              </a:rPr>
              <a:t>Bouncing</a:t>
            </a:r>
            <a:endParaRPr b="1">
              <a:solidFill>
                <a:schemeClr val="accent4"/>
              </a:solidFill>
            </a:endParaRPr>
          </a:p>
          <a:p>
            <a:pPr indent="-342900" lvl="0" marL="457200" rtl="0" algn="l">
              <a:spcBef>
                <a:spcPts val="0"/>
              </a:spcBef>
              <a:spcAft>
                <a:spcPts val="0"/>
              </a:spcAft>
              <a:buClr>
                <a:schemeClr val="accent4"/>
              </a:buClr>
              <a:buSzPts val="1800"/>
              <a:buChar char="❏"/>
            </a:pPr>
            <a:r>
              <a:rPr b="1" lang="en">
                <a:solidFill>
                  <a:schemeClr val="accent4"/>
                </a:solidFill>
              </a:rPr>
              <a:t>Wiggling</a:t>
            </a:r>
            <a:endParaRPr b="1">
              <a:solidFill>
                <a:schemeClr val="accent4"/>
              </a:solidFill>
            </a:endParaRPr>
          </a:p>
          <a:p>
            <a:pPr indent="-342900" lvl="0" marL="457200" rtl="0" algn="l">
              <a:spcBef>
                <a:spcPts val="0"/>
              </a:spcBef>
              <a:spcAft>
                <a:spcPts val="0"/>
              </a:spcAft>
              <a:buClr>
                <a:schemeClr val="accent4"/>
              </a:buClr>
              <a:buSzPts val="1800"/>
              <a:buChar char="❏"/>
            </a:pPr>
            <a:r>
              <a:rPr b="1" lang="en">
                <a:solidFill>
                  <a:schemeClr val="accent4"/>
                </a:solidFill>
              </a:rPr>
              <a:t>Tickling</a:t>
            </a:r>
            <a:endParaRPr b="1">
              <a:solidFill>
                <a:schemeClr val="accent4"/>
              </a:solidFill>
            </a:endParaRPr>
          </a:p>
          <a:p>
            <a:pPr indent="-342900" lvl="0" marL="457200" rtl="0" algn="l">
              <a:spcBef>
                <a:spcPts val="0"/>
              </a:spcBef>
              <a:spcAft>
                <a:spcPts val="0"/>
              </a:spcAft>
              <a:buClr>
                <a:schemeClr val="accent4"/>
              </a:buClr>
              <a:buSzPts val="1800"/>
              <a:buChar char="❏"/>
            </a:pPr>
            <a:r>
              <a:rPr b="1" lang="en">
                <a:solidFill>
                  <a:schemeClr val="accent4"/>
                </a:solidFill>
              </a:rPr>
              <a:t>Finger play</a:t>
            </a:r>
            <a:endParaRPr b="1">
              <a:solidFill>
                <a:schemeClr val="accent4"/>
              </a:solidFill>
            </a:endParaRPr>
          </a:p>
          <a:p>
            <a:pPr indent="-342900" lvl="0" marL="457200" rtl="0" algn="l">
              <a:spcBef>
                <a:spcPts val="0"/>
              </a:spcBef>
              <a:spcAft>
                <a:spcPts val="0"/>
              </a:spcAft>
              <a:buClr>
                <a:schemeClr val="accent4"/>
              </a:buClr>
              <a:buSzPts val="1800"/>
              <a:buChar char="❏"/>
            </a:pPr>
            <a:r>
              <a:rPr b="1" lang="en">
                <a:solidFill>
                  <a:schemeClr val="accent4"/>
                </a:solidFill>
              </a:rPr>
              <a:t>Tapping</a:t>
            </a:r>
            <a:endParaRPr b="1">
              <a:solidFill>
                <a:schemeClr val="accent4"/>
              </a:solidFill>
            </a:endParaRPr>
          </a:p>
          <a:p>
            <a:pPr indent="-342900" lvl="0" marL="457200" rtl="0" algn="l">
              <a:spcBef>
                <a:spcPts val="0"/>
              </a:spcBef>
              <a:spcAft>
                <a:spcPts val="0"/>
              </a:spcAft>
              <a:buClr>
                <a:schemeClr val="accent4"/>
              </a:buClr>
              <a:buSzPts val="1800"/>
              <a:buChar char="❏"/>
            </a:pPr>
            <a:r>
              <a:rPr b="1" lang="en">
                <a:solidFill>
                  <a:schemeClr val="accent4"/>
                </a:solidFill>
              </a:rPr>
              <a:t>Clapping</a:t>
            </a:r>
            <a:endParaRPr b="1">
              <a:solidFill>
                <a:schemeClr val="accent4"/>
              </a:solidFill>
            </a:endParaRPr>
          </a:p>
          <a:p>
            <a:pPr indent="0" lvl="0" marL="0" rtl="0" algn="l">
              <a:spcBef>
                <a:spcPts val="600"/>
              </a:spcBef>
              <a:spcAft>
                <a:spcPts val="0"/>
              </a:spcAft>
              <a:buNone/>
            </a:pPr>
            <a:r>
              <a:rPr lang="en"/>
              <a:t>are excellent ways to introduce rhythm to children.</a:t>
            </a:r>
            <a:endParaRPr/>
          </a:p>
          <a:p>
            <a:pPr indent="0" lvl="0" marL="0" rtl="0" algn="l">
              <a:spcBef>
                <a:spcPts val="600"/>
              </a:spcBef>
              <a:spcAft>
                <a:spcPts val="0"/>
              </a:spcAft>
              <a:buNone/>
            </a:pPr>
            <a:r>
              <a:t/>
            </a:r>
            <a:endParaRPr/>
          </a:p>
          <a:p>
            <a:pPr indent="0" lvl="0" marL="0" rtl="0" algn="l">
              <a:spcBef>
                <a:spcPts val="600"/>
              </a:spcBef>
              <a:spcAft>
                <a:spcPts val="1200"/>
              </a:spcAft>
              <a:buNone/>
            </a:pPr>
            <a:r>
              <a:t/>
            </a:r>
            <a:endParaRPr/>
          </a:p>
        </p:txBody>
      </p:sp>
      <p:pic>
        <p:nvPicPr>
          <p:cNvPr descr="Young Girls Playing Clapping Game (Provided by Getty Images)" id="93" name="Google Shape;93;p17"/>
          <p:cNvPicPr preferRelativeResize="0"/>
          <p:nvPr/>
        </p:nvPicPr>
        <p:blipFill rotWithShape="1">
          <a:blip r:embed="rId3">
            <a:alphaModFix/>
          </a:blip>
          <a:srcRect b="6480" l="0" r="0" t="0"/>
          <a:stretch/>
        </p:blipFill>
        <p:spPr>
          <a:xfrm>
            <a:off x="5592713" y="2709525"/>
            <a:ext cx="3376952" cy="2303699"/>
          </a:xfrm>
          <a:prstGeom prst="rect">
            <a:avLst/>
          </a:prstGeom>
          <a:noFill/>
          <a:ln>
            <a:noFill/>
          </a:ln>
        </p:spPr>
      </p:pic>
      <p:pic>
        <p:nvPicPr>
          <p:cNvPr descr="Mom tickling little boy (Provided by Getty Images)" id="94" name="Google Shape;94;p17"/>
          <p:cNvPicPr preferRelativeResize="0"/>
          <p:nvPr/>
        </p:nvPicPr>
        <p:blipFill rotWithShape="1">
          <a:blip r:embed="rId4">
            <a:alphaModFix/>
          </a:blip>
          <a:srcRect b="0" l="0" r="0" t="10063"/>
          <a:stretch/>
        </p:blipFill>
        <p:spPr>
          <a:xfrm>
            <a:off x="5549175" y="463650"/>
            <a:ext cx="3464023" cy="2071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159300" y="202825"/>
            <a:ext cx="8838300" cy="786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600"/>
              </a:spcBef>
              <a:spcAft>
                <a:spcPts val="0"/>
              </a:spcAft>
              <a:buNone/>
            </a:pPr>
            <a:r>
              <a:rPr lang="en" sz="2666"/>
              <a:t>Let's explore how </a:t>
            </a:r>
            <a:r>
              <a:rPr lang="en" sz="2666">
                <a:solidFill>
                  <a:schemeClr val="accent5"/>
                </a:solidFill>
              </a:rPr>
              <a:t>rhythm</a:t>
            </a:r>
            <a:r>
              <a:rPr lang="en" sz="2666"/>
              <a:t> benefits development of children in different age groups</a:t>
            </a:r>
            <a:endParaRPr sz="2666"/>
          </a:p>
          <a:p>
            <a:pPr indent="0" lvl="0" marL="0" rtl="0" algn="l">
              <a:lnSpc>
                <a:spcPct val="115000"/>
              </a:lnSpc>
              <a:spcBef>
                <a:spcPts val="600"/>
              </a:spcBef>
              <a:spcAft>
                <a:spcPts val="0"/>
              </a:spcAft>
              <a:buNone/>
            </a:pPr>
            <a:r>
              <a:t/>
            </a:r>
            <a:endParaRPr/>
          </a:p>
          <a:p>
            <a:pPr indent="0" lvl="0" marL="0" rtl="0" algn="l">
              <a:spcBef>
                <a:spcPts val="600"/>
              </a:spcBef>
              <a:spcAft>
                <a:spcPts val="0"/>
              </a:spcAft>
              <a:buNone/>
            </a:pPr>
            <a:r>
              <a:t/>
            </a:r>
            <a:endParaRPr/>
          </a:p>
        </p:txBody>
      </p:sp>
      <p:sp>
        <p:nvSpPr>
          <p:cNvPr id="100" name="Google Shape;100;p18"/>
          <p:cNvSpPr txBox="1"/>
          <p:nvPr>
            <p:ph idx="1" type="body"/>
          </p:nvPr>
        </p:nvSpPr>
        <p:spPr>
          <a:xfrm>
            <a:off x="311700" y="1152475"/>
            <a:ext cx="5570700" cy="381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b="1" lang="en">
                <a:solidFill>
                  <a:schemeClr val="accent1"/>
                </a:solidFill>
              </a:rPr>
              <a:t>For Infants and Toddler classroom</a:t>
            </a:r>
            <a:endParaRPr b="1">
              <a:solidFill>
                <a:schemeClr val="accent1"/>
              </a:solidFill>
            </a:endParaRPr>
          </a:p>
          <a:p>
            <a:pPr indent="0" lvl="0" marL="0" rtl="0" algn="l">
              <a:spcBef>
                <a:spcPts val="1200"/>
              </a:spcBef>
              <a:spcAft>
                <a:spcPts val="0"/>
              </a:spcAft>
              <a:buNone/>
            </a:pPr>
            <a:r>
              <a:rPr lang="en" sz="1679">
                <a:solidFill>
                  <a:schemeClr val="accent1"/>
                </a:solidFill>
                <a:latin typeface="Arial"/>
                <a:ea typeface="Arial"/>
                <a:cs typeface="Arial"/>
                <a:sym typeface="Arial"/>
              </a:rPr>
              <a:t>At this age, children depend on their environment to learn how to talk, walk, and act. They </a:t>
            </a:r>
            <a:r>
              <a:rPr b="1" lang="en" sz="1679">
                <a:solidFill>
                  <a:schemeClr val="accent4"/>
                </a:solidFill>
                <a:latin typeface="Arial"/>
                <a:ea typeface="Arial"/>
                <a:cs typeface="Arial"/>
                <a:sym typeface="Arial"/>
              </a:rPr>
              <a:t>observe</a:t>
            </a:r>
            <a:r>
              <a:rPr lang="en" sz="1679">
                <a:solidFill>
                  <a:schemeClr val="accent1"/>
                </a:solidFill>
                <a:latin typeface="Arial"/>
                <a:ea typeface="Arial"/>
                <a:cs typeface="Arial"/>
                <a:sym typeface="Arial"/>
              </a:rPr>
              <a:t> the adults around them and try to </a:t>
            </a:r>
            <a:r>
              <a:rPr b="1" lang="en" sz="1679">
                <a:solidFill>
                  <a:schemeClr val="accent4"/>
                </a:solidFill>
                <a:latin typeface="Arial"/>
                <a:ea typeface="Arial"/>
                <a:cs typeface="Arial"/>
                <a:sym typeface="Arial"/>
              </a:rPr>
              <a:t>imitate</a:t>
            </a:r>
            <a:r>
              <a:rPr lang="en" sz="1679">
                <a:solidFill>
                  <a:schemeClr val="accent1"/>
                </a:solidFill>
                <a:latin typeface="Arial"/>
                <a:ea typeface="Arial"/>
                <a:cs typeface="Arial"/>
                <a:sym typeface="Arial"/>
              </a:rPr>
              <a:t> their movement and way of speaking, which helps their development. For speech, children in this age group are still in the process of learning how to speak clearly, so they tend to </a:t>
            </a:r>
            <a:r>
              <a:rPr b="1" lang="en" sz="1679">
                <a:solidFill>
                  <a:schemeClr val="accent4"/>
                </a:solidFill>
                <a:latin typeface="Arial"/>
                <a:ea typeface="Arial"/>
                <a:cs typeface="Arial"/>
                <a:sym typeface="Arial"/>
              </a:rPr>
              <a:t>babble</a:t>
            </a:r>
            <a:r>
              <a:rPr lang="en" sz="1679">
                <a:solidFill>
                  <a:schemeClr val="accent1"/>
                </a:solidFill>
                <a:latin typeface="Arial"/>
                <a:ea typeface="Arial"/>
                <a:cs typeface="Arial"/>
                <a:sym typeface="Arial"/>
              </a:rPr>
              <a:t> and copy simple sounds. At this stage, simple, engaging, and soothing rhymes help get their attention. We can use bouncing or tickling techniques while singing songs such as ‘</a:t>
            </a:r>
            <a:r>
              <a:rPr i="1" lang="en" sz="1679">
                <a:solidFill>
                  <a:schemeClr val="accent1"/>
                </a:solidFill>
                <a:latin typeface="Arial"/>
                <a:ea typeface="Arial"/>
                <a:cs typeface="Arial"/>
                <a:sym typeface="Arial"/>
              </a:rPr>
              <a:t>Bouncing Bouncing one two three...</a:t>
            </a:r>
            <a:r>
              <a:rPr lang="en" sz="1679">
                <a:solidFill>
                  <a:schemeClr val="accent1"/>
                </a:solidFill>
                <a:latin typeface="Arial"/>
                <a:ea typeface="Arial"/>
                <a:cs typeface="Arial"/>
                <a:sym typeface="Arial"/>
              </a:rPr>
              <a:t>’ or ‘</a:t>
            </a:r>
            <a:r>
              <a:rPr i="1" lang="en" sz="1679">
                <a:solidFill>
                  <a:schemeClr val="accent1"/>
                </a:solidFill>
                <a:latin typeface="Arial"/>
                <a:ea typeface="Arial"/>
                <a:cs typeface="Arial"/>
                <a:sym typeface="Arial"/>
              </a:rPr>
              <a:t>Tickle Tickle Tickle...</a:t>
            </a:r>
            <a:r>
              <a:rPr lang="en" sz="1679">
                <a:solidFill>
                  <a:schemeClr val="accent1"/>
                </a:solidFill>
                <a:latin typeface="Arial"/>
                <a:ea typeface="Arial"/>
                <a:cs typeface="Arial"/>
                <a:sym typeface="Arial"/>
              </a:rPr>
              <a:t>’.</a:t>
            </a:r>
            <a:endParaRPr sz="1679">
              <a:solidFill>
                <a:schemeClr val="accent1"/>
              </a:solidFill>
              <a:latin typeface="Arial"/>
              <a:ea typeface="Arial"/>
              <a:cs typeface="Arial"/>
              <a:sym typeface="Arial"/>
            </a:endParaRPr>
          </a:p>
          <a:p>
            <a:pPr indent="0" lvl="0" marL="0" rtl="0" algn="l">
              <a:spcBef>
                <a:spcPts val="600"/>
              </a:spcBef>
              <a:spcAft>
                <a:spcPts val="0"/>
              </a:spcAft>
              <a:buNone/>
            </a:pPr>
            <a:r>
              <a:t/>
            </a:r>
            <a:endParaRPr b="1" sz="2200">
              <a:solidFill>
                <a:schemeClr val="accent1"/>
              </a:solidFill>
            </a:endParaRPr>
          </a:p>
          <a:p>
            <a:pPr indent="0" lvl="0" marL="0" rtl="0" algn="l">
              <a:spcBef>
                <a:spcPts val="1200"/>
              </a:spcBef>
              <a:spcAft>
                <a:spcPts val="0"/>
              </a:spcAft>
              <a:buNone/>
            </a:pPr>
            <a:r>
              <a:t/>
            </a:r>
            <a:endParaRPr b="1">
              <a:solidFill>
                <a:schemeClr val="accent1"/>
              </a:solidFill>
            </a:endParaRPr>
          </a:p>
          <a:p>
            <a:pPr indent="0" lvl="0" marL="0" rtl="0" algn="l">
              <a:spcBef>
                <a:spcPts val="1200"/>
              </a:spcBef>
              <a:spcAft>
                <a:spcPts val="0"/>
              </a:spcAft>
              <a:buNone/>
            </a:pPr>
            <a:r>
              <a:t/>
            </a:r>
            <a:endParaRPr>
              <a:solidFill>
                <a:schemeClr val="accent2"/>
              </a:solidFill>
            </a:endParaRPr>
          </a:p>
          <a:p>
            <a:pPr indent="0" lvl="0" marL="0" rtl="0" algn="l">
              <a:spcBef>
                <a:spcPts val="1200"/>
              </a:spcBef>
              <a:spcAft>
                <a:spcPts val="1200"/>
              </a:spcAft>
              <a:buNone/>
            </a:pPr>
            <a:r>
              <a:rPr b="1" lang="en">
                <a:solidFill>
                  <a:schemeClr val="accent1"/>
                </a:solidFill>
              </a:rPr>
              <a:t> </a:t>
            </a:r>
            <a:endParaRPr b="1">
              <a:solidFill>
                <a:schemeClr val="accent1"/>
              </a:solidFill>
            </a:endParaRPr>
          </a:p>
        </p:txBody>
      </p:sp>
      <p:pic>
        <p:nvPicPr>
          <p:cNvPr descr="Happy Caucasian father holding newborn baby on laps knees. Man parent embracing rocking child daughter son. Authentic lifestyle candid moments. Proud young dad. Family fathers day. (Provided by Getty Images)" id="101" name="Google Shape;101;p18"/>
          <p:cNvPicPr preferRelativeResize="0"/>
          <p:nvPr/>
        </p:nvPicPr>
        <p:blipFill rotWithShape="1">
          <a:blip r:embed="rId3">
            <a:alphaModFix/>
          </a:blip>
          <a:srcRect b="0" l="22077" r="10573" t="0"/>
          <a:stretch/>
        </p:blipFill>
        <p:spPr>
          <a:xfrm>
            <a:off x="6039025" y="1495925"/>
            <a:ext cx="2880302" cy="285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Bouncing Bouncing 123 </a:t>
            </a:r>
            <a:endParaRPr/>
          </a:p>
        </p:txBody>
      </p:sp>
      <p:sp>
        <p:nvSpPr>
          <p:cNvPr id="107" name="Google Shape;107;p19"/>
          <p:cNvSpPr txBox="1"/>
          <p:nvPr>
            <p:ph idx="1" type="body"/>
          </p:nvPr>
        </p:nvSpPr>
        <p:spPr>
          <a:xfrm>
            <a:off x="311700" y="1152475"/>
            <a:ext cx="4260300" cy="3672300"/>
          </a:xfrm>
          <a:prstGeom prst="rect">
            <a:avLst/>
          </a:prstGeom>
          <a:effectLst>
            <a:outerShdw rotWithShape="0" algn="bl">
              <a:srgbClr val="000000"/>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chemeClr val="accent1"/>
                </a:solidFill>
              </a:rPr>
              <a:t>A bouncing bouncing 123  123 123 </a:t>
            </a:r>
            <a:endParaRPr b="1" i="1">
              <a:solidFill>
                <a:schemeClr val="accent1"/>
              </a:solidFill>
            </a:endParaRPr>
          </a:p>
          <a:p>
            <a:pPr indent="0" lvl="0" marL="0" rtl="0" algn="l">
              <a:spcBef>
                <a:spcPts val="1200"/>
              </a:spcBef>
              <a:spcAft>
                <a:spcPts val="0"/>
              </a:spcAft>
              <a:buNone/>
            </a:pPr>
            <a:r>
              <a:rPr b="1" i="1" lang="en">
                <a:solidFill>
                  <a:schemeClr val="accent1"/>
                </a:solidFill>
              </a:rPr>
              <a:t>A bouncing bouncing 123 </a:t>
            </a:r>
            <a:endParaRPr b="1" i="1">
              <a:solidFill>
                <a:schemeClr val="accent1"/>
              </a:solidFill>
            </a:endParaRPr>
          </a:p>
          <a:p>
            <a:pPr indent="0" lvl="0" marL="0" rtl="0" algn="l">
              <a:spcBef>
                <a:spcPts val="1200"/>
              </a:spcBef>
              <a:spcAft>
                <a:spcPts val="0"/>
              </a:spcAft>
              <a:buNone/>
            </a:pPr>
            <a:r>
              <a:rPr b="1" i="1" lang="en">
                <a:solidFill>
                  <a:schemeClr val="accent1"/>
                </a:solidFill>
              </a:rPr>
              <a:t>A baby and me </a:t>
            </a:r>
            <a:endParaRPr b="1" i="1">
              <a:solidFill>
                <a:schemeClr val="accent1"/>
              </a:solidFill>
            </a:endParaRPr>
          </a:p>
          <a:p>
            <a:pPr indent="0" lvl="0" marL="0" rtl="0" algn="l">
              <a:spcBef>
                <a:spcPts val="1200"/>
              </a:spcBef>
              <a:spcAft>
                <a:spcPts val="0"/>
              </a:spcAft>
              <a:buNone/>
            </a:pPr>
            <a:r>
              <a:rPr b="1" i="1" lang="en">
                <a:solidFill>
                  <a:schemeClr val="accent1"/>
                </a:solidFill>
              </a:rPr>
              <a:t>Clapping clapping 123 123 123 </a:t>
            </a:r>
            <a:endParaRPr b="1" i="1">
              <a:solidFill>
                <a:schemeClr val="accent1"/>
              </a:solidFill>
            </a:endParaRPr>
          </a:p>
          <a:p>
            <a:pPr indent="0" lvl="0" marL="0" rtl="0" algn="l">
              <a:spcBef>
                <a:spcPts val="1200"/>
              </a:spcBef>
              <a:spcAft>
                <a:spcPts val="0"/>
              </a:spcAft>
              <a:buNone/>
            </a:pPr>
            <a:r>
              <a:rPr b="1" i="1" lang="en">
                <a:solidFill>
                  <a:schemeClr val="accent1"/>
                </a:solidFill>
              </a:rPr>
              <a:t>Clapping clapping 123 </a:t>
            </a:r>
            <a:endParaRPr b="1" i="1">
              <a:solidFill>
                <a:schemeClr val="accent1"/>
              </a:solidFill>
            </a:endParaRPr>
          </a:p>
          <a:p>
            <a:pPr indent="0" lvl="0" marL="0" rtl="0" algn="l">
              <a:spcBef>
                <a:spcPts val="1200"/>
              </a:spcBef>
              <a:spcAft>
                <a:spcPts val="0"/>
              </a:spcAft>
              <a:buNone/>
            </a:pPr>
            <a:r>
              <a:rPr b="1" i="1" lang="en">
                <a:solidFill>
                  <a:schemeClr val="accent1"/>
                </a:solidFill>
              </a:rPr>
              <a:t>A baby and me</a:t>
            </a:r>
            <a:endParaRPr b="1" i="1">
              <a:solidFill>
                <a:schemeClr val="accent1"/>
              </a:solidFill>
            </a:endParaRPr>
          </a:p>
          <a:p>
            <a:pPr indent="0" lvl="0" marL="0" rtl="0" algn="l">
              <a:spcBef>
                <a:spcPts val="1200"/>
              </a:spcBef>
              <a:spcAft>
                <a:spcPts val="1200"/>
              </a:spcAft>
              <a:buNone/>
            </a:pPr>
            <a:r>
              <a:t/>
            </a:r>
            <a:endParaRPr/>
          </a:p>
        </p:txBody>
      </p:sp>
      <p:sp>
        <p:nvSpPr>
          <p:cNvPr id="108" name="Google Shape;108;p19"/>
          <p:cNvSpPr txBox="1"/>
          <p:nvPr/>
        </p:nvSpPr>
        <p:spPr>
          <a:xfrm>
            <a:off x="311700" y="4107200"/>
            <a:ext cx="5070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(Song will be </a:t>
            </a:r>
            <a:r>
              <a:rPr lang="en" sz="1800">
                <a:solidFill>
                  <a:schemeClr val="dk2"/>
                </a:solidFill>
                <a:latin typeface="Proxima Nova"/>
                <a:ea typeface="Proxima Nova"/>
                <a:cs typeface="Proxima Nova"/>
                <a:sym typeface="Proxima Nova"/>
              </a:rPr>
              <a:t>uploaded</a:t>
            </a:r>
            <a:r>
              <a:rPr lang="en" sz="1800">
                <a:solidFill>
                  <a:schemeClr val="dk2"/>
                </a:solidFill>
                <a:latin typeface="Proxima Nova"/>
                <a:ea typeface="Proxima Nova"/>
                <a:cs typeface="Proxima Nova"/>
                <a:sym typeface="Proxima Nova"/>
              </a:rPr>
              <a:t> separately on website)</a:t>
            </a:r>
            <a:endParaRPr sz="1800">
              <a:solidFill>
                <a:schemeClr val="dk2"/>
              </a:solidFill>
              <a:latin typeface="Proxima Nova"/>
              <a:ea typeface="Proxima Nova"/>
              <a:cs typeface="Proxima Nova"/>
              <a:sym typeface="Proxima Nova"/>
            </a:endParaRPr>
          </a:p>
        </p:txBody>
      </p:sp>
      <p:pic>
        <p:nvPicPr>
          <p:cNvPr descr="Father lifting baby daughter in the air (Provided by Getty Images)" id="109" name="Google Shape;109;p19"/>
          <p:cNvPicPr preferRelativeResize="0"/>
          <p:nvPr/>
        </p:nvPicPr>
        <p:blipFill>
          <a:blip r:embed="rId3">
            <a:alphaModFix/>
          </a:blip>
          <a:stretch>
            <a:fillRect/>
          </a:stretch>
        </p:blipFill>
        <p:spPr>
          <a:xfrm>
            <a:off x="5853150" y="378050"/>
            <a:ext cx="2796625" cy="4192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Tickle</a:t>
            </a:r>
            <a:r>
              <a:rPr lang="en"/>
              <a:t> Tickle Tickle</a:t>
            </a:r>
            <a:endParaRPr/>
          </a:p>
        </p:txBody>
      </p:sp>
      <p:sp>
        <p:nvSpPr>
          <p:cNvPr id="115" name="Google Shape;115;p20"/>
          <p:cNvSpPr txBox="1"/>
          <p:nvPr>
            <p:ph idx="1" type="body"/>
          </p:nvPr>
        </p:nvSpPr>
        <p:spPr>
          <a:xfrm>
            <a:off x="311700" y="1152475"/>
            <a:ext cx="8520600" cy="3686700"/>
          </a:xfrm>
          <a:prstGeom prst="rect">
            <a:avLst/>
          </a:prstGeom>
          <a:effectLst>
            <a:outerShdw rotWithShape="0" algn="bl">
              <a:srgbClr val="000000"/>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chemeClr val="accent1"/>
                </a:solidFill>
              </a:rPr>
              <a:t>Tickle tickle tickle </a:t>
            </a:r>
            <a:endParaRPr b="1" i="1">
              <a:solidFill>
                <a:schemeClr val="accent1"/>
              </a:solidFill>
            </a:endParaRPr>
          </a:p>
          <a:p>
            <a:pPr indent="0" lvl="0" marL="0" rtl="0" algn="l">
              <a:spcBef>
                <a:spcPts val="1200"/>
              </a:spcBef>
              <a:spcAft>
                <a:spcPts val="0"/>
              </a:spcAft>
              <a:buNone/>
            </a:pPr>
            <a:r>
              <a:rPr b="1" i="1" lang="en">
                <a:solidFill>
                  <a:schemeClr val="accent1"/>
                </a:solidFill>
              </a:rPr>
              <a:t>Tickle on my nose (and repeat again)</a:t>
            </a:r>
            <a:endParaRPr b="1" i="1">
              <a:solidFill>
                <a:schemeClr val="accent1"/>
              </a:solidFill>
            </a:endParaRPr>
          </a:p>
          <a:p>
            <a:pPr indent="0" lvl="0" marL="0" rtl="0" algn="l">
              <a:spcBef>
                <a:spcPts val="1200"/>
              </a:spcBef>
              <a:spcAft>
                <a:spcPts val="0"/>
              </a:spcAft>
              <a:buNone/>
            </a:pPr>
            <a:r>
              <a:rPr b="1" i="1" lang="en">
                <a:solidFill>
                  <a:schemeClr val="accent1"/>
                </a:solidFill>
              </a:rPr>
              <a:t>Tickle on my belly </a:t>
            </a:r>
            <a:endParaRPr b="1" i="1">
              <a:solidFill>
                <a:schemeClr val="accent1"/>
              </a:solidFill>
            </a:endParaRPr>
          </a:p>
          <a:p>
            <a:pPr indent="0" lvl="0" marL="0" rtl="0" algn="l">
              <a:spcBef>
                <a:spcPts val="1200"/>
              </a:spcBef>
              <a:spcAft>
                <a:spcPts val="0"/>
              </a:spcAft>
              <a:buNone/>
            </a:pPr>
            <a:r>
              <a:rPr b="1" i="1" lang="en">
                <a:solidFill>
                  <a:schemeClr val="accent1"/>
                </a:solidFill>
              </a:rPr>
              <a:t>Tickle in the air </a:t>
            </a:r>
            <a:endParaRPr b="1" i="1">
              <a:solidFill>
                <a:schemeClr val="accent1"/>
              </a:solidFill>
            </a:endParaRPr>
          </a:p>
          <a:p>
            <a:pPr indent="0" lvl="0" marL="0" rtl="0" algn="l">
              <a:spcBef>
                <a:spcPts val="1200"/>
              </a:spcBef>
              <a:spcAft>
                <a:spcPts val="0"/>
              </a:spcAft>
              <a:buNone/>
            </a:pPr>
            <a:r>
              <a:rPr b="1" i="1" lang="en">
                <a:solidFill>
                  <a:schemeClr val="accent1"/>
                </a:solidFill>
              </a:rPr>
              <a:t>Wiggle wiggle my feet </a:t>
            </a:r>
            <a:endParaRPr b="1" i="1">
              <a:solidFill>
                <a:schemeClr val="accent1"/>
              </a:solidFill>
            </a:endParaRPr>
          </a:p>
          <a:p>
            <a:pPr indent="0" lvl="0" marL="0" rtl="0" algn="l">
              <a:spcBef>
                <a:spcPts val="1200"/>
              </a:spcBef>
              <a:spcAft>
                <a:spcPts val="0"/>
              </a:spcAft>
              <a:buNone/>
            </a:pPr>
            <a:r>
              <a:rPr b="1" i="1" lang="en">
                <a:solidFill>
                  <a:schemeClr val="accent1"/>
                </a:solidFill>
              </a:rPr>
              <a:t>And mess up all my hair</a:t>
            </a:r>
            <a:endParaRPr b="1" i="1">
              <a:solidFill>
                <a:schemeClr val="accent1"/>
              </a:solidFill>
            </a:endParaRPr>
          </a:p>
          <a:p>
            <a:pPr indent="0" lvl="0" marL="0" rtl="0" algn="l">
              <a:spcBef>
                <a:spcPts val="1200"/>
              </a:spcBef>
              <a:spcAft>
                <a:spcPts val="1200"/>
              </a:spcAft>
              <a:buNone/>
            </a:pPr>
            <a:r>
              <a:t/>
            </a:r>
            <a:endParaRPr/>
          </a:p>
        </p:txBody>
      </p:sp>
      <p:sp>
        <p:nvSpPr>
          <p:cNvPr id="116" name="Google Shape;116;p20"/>
          <p:cNvSpPr txBox="1"/>
          <p:nvPr/>
        </p:nvSpPr>
        <p:spPr>
          <a:xfrm>
            <a:off x="311700" y="4107200"/>
            <a:ext cx="5070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(Song will be uploaded separately on website)</a:t>
            </a:r>
            <a:endParaRPr sz="1800">
              <a:solidFill>
                <a:schemeClr val="dk2"/>
              </a:solidFill>
              <a:latin typeface="Proxima Nova"/>
              <a:ea typeface="Proxima Nova"/>
              <a:cs typeface="Proxima Nova"/>
              <a:sym typeface="Proxima Nova"/>
            </a:endParaRPr>
          </a:p>
        </p:txBody>
      </p:sp>
      <p:pic>
        <p:nvPicPr>
          <p:cNvPr descr="Getting tickle attacked. (Provided by Getty Images)" id="117" name="Google Shape;117;p20"/>
          <p:cNvPicPr preferRelativeResize="0"/>
          <p:nvPr/>
        </p:nvPicPr>
        <p:blipFill>
          <a:blip r:embed="rId3">
            <a:alphaModFix/>
          </a:blip>
          <a:stretch>
            <a:fillRect/>
          </a:stretch>
        </p:blipFill>
        <p:spPr>
          <a:xfrm>
            <a:off x="5382001" y="166625"/>
            <a:ext cx="3410427" cy="2274725"/>
          </a:xfrm>
          <a:prstGeom prst="rect">
            <a:avLst/>
          </a:prstGeom>
          <a:noFill/>
          <a:ln>
            <a:noFill/>
          </a:ln>
        </p:spPr>
      </p:pic>
      <p:pic>
        <p:nvPicPr>
          <p:cNvPr descr="Moms tummy tickle (Provided by Getty Images)" id="118" name="Google Shape;118;p20"/>
          <p:cNvPicPr preferRelativeResize="0"/>
          <p:nvPr/>
        </p:nvPicPr>
        <p:blipFill rotWithShape="1">
          <a:blip r:embed="rId4">
            <a:alphaModFix/>
          </a:blip>
          <a:srcRect b="11454" l="40075" r="7048" t="34362"/>
          <a:stretch/>
        </p:blipFill>
        <p:spPr>
          <a:xfrm>
            <a:off x="5431600" y="2571750"/>
            <a:ext cx="3311227" cy="2274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idx="1" type="body"/>
          </p:nvPr>
        </p:nvSpPr>
        <p:spPr>
          <a:xfrm>
            <a:off x="202850" y="101425"/>
            <a:ext cx="4665300" cy="48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b="1" lang="en">
                <a:solidFill>
                  <a:schemeClr val="accent1"/>
                </a:solidFill>
              </a:rPr>
              <a:t>For </a:t>
            </a:r>
            <a:r>
              <a:rPr b="1" lang="en">
                <a:solidFill>
                  <a:schemeClr val="accent1"/>
                </a:solidFill>
              </a:rPr>
              <a:t>preschool classroom</a:t>
            </a:r>
            <a:r>
              <a:rPr b="1" lang="en">
                <a:solidFill>
                  <a:schemeClr val="accent1"/>
                </a:solidFill>
              </a:rPr>
              <a:t> </a:t>
            </a:r>
            <a:endParaRPr b="1">
              <a:solidFill>
                <a:schemeClr val="accent1"/>
              </a:solidFill>
            </a:endParaRPr>
          </a:p>
          <a:p>
            <a:pPr indent="0" lvl="0" marL="0" rtl="0" algn="l">
              <a:spcBef>
                <a:spcPts val="1200"/>
              </a:spcBef>
              <a:spcAft>
                <a:spcPts val="0"/>
              </a:spcAft>
              <a:buNone/>
            </a:pPr>
            <a:r>
              <a:rPr lang="en" sz="1650">
                <a:solidFill>
                  <a:schemeClr val="accent1"/>
                </a:solidFill>
              </a:rPr>
              <a:t>At this age, children are capable of forming clearer speech and saying words and short sentences. This is also the same age when </a:t>
            </a:r>
            <a:r>
              <a:rPr b="1" lang="en" sz="1650">
                <a:solidFill>
                  <a:schemeClr val="accent4"/>
                </a:solidFill>
              </a:rPr>
              <a:t>routine</a:t>
            </a:r>
            <a:r>
              <a:rPr lang="en" sz="1650">
                <a:solidFill>
                  <a:schemeClr val="accent1"/>
                </a:solidFill>
              </a:rPr>
              <a:t> becomes essential for children, as it helps them have a schedule, which establishes healthy and constructive habits, and gives them confidence and independence. Using rhymes and different techniques while </a:t>
            </a:r>
            <a:r>
              <a:rPr b="1" lang="en" sz="1650">
                <a:solidFill>
                  <a:schemeClr val="accent4"/>
                </a:solidFill>
              </a:rPr>
              <a:t>transitioning from one activity to another</a:t>
            </a:r>
            <a:r>
              <a:rPr lang="en" sz="1650">
                <a:solidFill>
                  <a:schemeClr val="accent1"/>
                </a:solidFill>
              </a:rPr>
              <a:t>, or while </a:t>
            </a:r>
            <a:r>
              <a:rPr b="1" lang="en" sz="1650">
                <a:solidFill>
                  <a:schemeClr val="accent4"/>
                </a:solidFill>
              </a:rPr>
              <a:t>greeting </a:t>
            </a:r>
            <a:r>
              <a:rPr lang="en" sz="1650">
                <a:solidFill>
                  <a:schemeClr val="accent1"/>
                </a:solidFill>
              </a:rPr>
              <a:t>and saying </a:t>
            </a:r>
            <a:r>
              <a:rPr b="1" lang="en" sz="1650">
                <a:solidFill>
                  <a:schemeClr val="accent4"/>
                </a:solidFill>
              </a:rPr>
              <a:t>goodbye</a:t>
            </a:r>
            <a:r>
              <a:rPr lang="en" sz="1650">
                <a:solidFill>
                  <a:schemeClr val="accent1"/>
                </a:solidFill>
              </a:rPr>
              <a:t>, makes it easier for the child to settle in and develop familiarity with what is next. We can use techniques such as tapping, dancing, and clapping while singing songs such as ‘We Welcome You!’ and ‘Busy Bee’.</a:t>
            </a:r>
            <a:endParaRPr sz="1650">
              <a:solidFill>
                <a:schemeClr val="accent1"/>
              </a:solidFill>
            </a:endParaRPr>
          </a:p>
          <a:p>
            <a:pPr indent="0" lvl="0" marL="0" rtl="0" algn="l">
              <a:spcBef>
                <a:spcPts val="600"/>
              </a:spcBef>
              <a:spcAft>
                <a:spcPts val="1200"/>
              </a:spcAft>
              <a:buNone/>
            </a:pPr>
            <a:r>
              <a:t/>
            </a:r>
            <a:endParaRPr b="1">
              <a:solidFill>
                <a:schemeClr val="accent1"/>
              </a:solidFill>
            </a:endParaRPr>
          </a:p>
        </p:txBody>
      </p:sp>
      <p:pic>
        <p:nvPicPr>
          <p:cNvPr descr="Common, lets dance. (Provided by Getty Images)" id="124" name="Google Shape;124;p21"/>
          <p:cNvPicPr preferRelativeResize="0"/>
          <p:nvPr/>
        </p:nvPicPr>
        <p:blipFill rotWithShape="1">
          <a:blip r:embed="rId3">
            <a:alphaModFix/>
          </a:blip>
          <a:srcRect b="20986" l="0" r="7149" t="0"/>
          <a:stretch/>
        </p:blipFill>
        <p:spPr>
          <a:xfrm>
            <a:off x="4977100" y="197975"/>
            <a:ext cx="3687148" cy="2091252"/>
          </a:xfrm>
          <a:prstGeom prst="rect">
            <a:avLst/>
          </a:prstGeom>
          <a:noFill/>
          <a:ln>
            <a:noFill/>
          </a:ln>
        </p:spPr>
      </p:pic>
      <p:pic>
        <p:nvPicPr>
          <p:cNvPr descr="Diverse Group of Children on Easter (Provided by Getty Images)" id="125" name="Google Shape;125;p21"/>
          <p:cNvPicPr preferRelativeResize="0"/>
          <p:nvPr/>
        </p:nvPicPr>
        <p:blipFill>
          <a:blip r:embed="rId4">
            <a:alphaModFix/>
          </a:blip>
          <a:stretch>
            <a:fillRect/>
          </a:stretch>
        </p:blipFill>
        <p:spPr>
          <a:xfrm>
            <a:off x="5020550" y="2562545"/>
            <a:ext cx="3643699" cy="24285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