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Nunito SemiBold"/>
      <p:regular r:id="rId15"/>
      <p:bold r:id="rId16"/>
      <p:italic r:id="rId17"/>
      <p:boldItalic r:id="rId18"/>
    </p:embeddedFont>
    <p:embeddedFont>
      <p:font typeface="Nuni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11" Type="http://schemas.openxmlformats.org/officeDocument/2006/relationships/slide" Target="slides/slide6.xml"/><Relationship Id="rId22" Type="http://schemas.openxmlformats.org/officeDocument/2006/relationships/font" Target="fonts/Nunito-boldItalic.fntdata"/><Relationship Id="rId10" Type="http://schemas.openxmlformats.org/officeDocument/2006/relationships/slide" Target="slides/slide5.xml"/><Relationship Id="rId21" Type="http://schemas.openxmlformats.org/officeDocument/2006/relationships/font" Target="fonts/Nuni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NunitoSemiBold-italic.fntdata"/><Relationship Id="rId16" Type="http://schemas.openxmlformats.org/officeDocument/2006/relationships/font" Target="fonts/NunitoSemiBol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regular.fntdata"/><Relationship Id="rId6" Type="http://schemas.openxmlformats.org/officeDocument/2006/relationships/slide" Target="slides/slide1.xml"/><Relationship Id="rId18" Type="http://schemas.openxmlformats.org/officeDocument/2006/relationships/font" Target="fonts/Nunito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9483afe70e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9483afe70e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9483afe70e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9483afe70e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9483afe70e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9483afe70e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9483afe70e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9483afe70e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9483afe70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9483afe70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9483afe70e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9483afe70e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9483afe70e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9483afe70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9483afe70e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9483afe70e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91353" y="3454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ECEP Assignment 2</a:t>
            </a:r>
            <a:endParaRPr sz="4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443125" y="1557150"/>
            <a:ext cx="8240400" cy="25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Plan an activity for each domain of development in detail (Age 3 to 4 years). Support it with picture.</a:t>
            </a:r>
            <a:endParaRPr sz="2200">
              <a:solidFill>
                <a:srgbClr val="00000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unito SemiBold"/>
              <a:buAutoNum type="arabicPeriod"/>
            </a:pPr>
            <a:r>
              <a:rPr lang="en" sz="2100">
                <a:solidFill>
                  <a:srgbClr val="0000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Cognitive (Reasoning &amp; Thinking)</a:t>
            </a:r>
            <a:endParaRPr sz="2100">
              <a:solidFill>
                <a:srgbClr val="00000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unito SemiBold"/>
              <a:buAutoNum type="arabicPeriod"/>
            </a:pPr>
            <a:r>
              <a:rPr lang="en" sz="2100">
                <a:solidFill>
                  <a:srgbClr val="0000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Physical ( Use of Big &amp; Small Muscle)</a:t>
            </a:r>
            <a:endParaRPr sz="2100">
              <a:solidFill>
                <a:srgbClr val="00000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unito SemiBold"/>
              <a:buAutoNum type="arabicPeriod"/>
            </a:pPr>
            <a:r>
              <a:rPr lang="en" sz="2100">
                <a:solidFill>
                  <a:srgbClr val="0000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Language (Oral &amp; Written)</a:t>
            </a:r>
            <a:endParaRPr sz="2100">
              <a:solidFill>
                <a:srgbClr val="00000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unito SemiBold"/>
              <a:buAutoNum type="arabicPeriod"/>
            </a:pPr>
            <a:r>
              <a:rPr lang="en" sz="2100">
                <a:solidFill>
                  <a:srgbClr val="0000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Socio - Emotional (Manage Emotions &amp; interact with others)</a:t>
            </a:r>
            <a:endParaRPr sz="2100">
              <a:solidFill>
                <a:srgbClr val="00000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506350"/>
            <a:ext cx="7505700" cy="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COGNITIVE (Reasoning &amp; Logical Thinking)</a:t>
            </a:r>
            <a:endParaRPr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279375"/>
            <a:ext cx="7505700" cy="3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Name:</a:t>
            </a: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 “Sort the Beans”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Objective:</a:t>
            </a: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 To enhance categorization skills, problem - solving &amp; critical thinking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Materials:</a:t>
            </a: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Font typeface="Nunito SemiBold"/>
              <a:buChar char="●"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2 Bowls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 SemiBold"/>
              <a:buChar char="●"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Kidney Beans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 SemiBold"/>
              <a:buChar char="●"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Chickpea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Process: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Font typeface="Nunito SemiBold"/>
              <a:buChar char="●"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Put </a:t>
            </a: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down the mixed beans and chickpeas in front of the child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 SemiBold"/>
              <a:buChar char="●"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Give the child 2 different coloured bowls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 SemiBold"/>
              <a:buChar char="●"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Ask the child to then </a:t>
            </a: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separate</a:t>
            </a: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 the chickpeas and kidney beans in their respective bowls 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550" y="834200"/>
            <a:ext cx="3478080" cy="195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965525"/>
            <a:ext cx="4079126" cy="305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 rotWithShape="1">
          <a:blip r:embed="rId5">
            <a:alphaModFix/>
          </a:blip>
          <a:srcRect b="7458" l="0" r="0" t="0"/>
          <a:stretch/>
        </p:blipFill>
        <p:spPr>
          <a:xfrm>
            <a:off x="749550" y="2943850"/>
            <a:ext cx="3629550" cy="19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idx="4294967295" type="title"/>
          </p:nvPr>
        </p:nvSpPr>
        <p:spPr>
          <a:xfrm>
            <a:off x="1003150" y="243675"/>
            <a:ext cx="7505700" cy="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COGNITIVE (Reasoning &amp; Logical Thinking)</a:t>
            </a:r>
            <a:endParaRPr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819150" y="506350"/>
            <a:ext cx="7505700" cy="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PHYSICAL</a:t>
            </a: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(Use of Big &amp; Small Muscles)</a:t>
            </a:r>
            <a:endParaRPr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16"/>
          <p:cNvSpPr txBox="1"/>
          <p:nvPr>
            <p:ph idx="1" type="body"/>
          </p:nvPr>
        </p:nvSpPr>
        <p:spPr>
          <a:xfrm>
            <a:off x="819150" y="1279375"/>
            <a:ext cx="7505700" cy="3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Name:</a:t>
            </a: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 “Building Block Hop Challenge”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Objective:</a:t>
            </a: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 To enhance the fine and gross motor skills of a 3 year old child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Materials: 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Font typeface="Nunito SemiBold"/>
              <a:buChar char="●"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Coloured tape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 SemiBold"/>
              <a:buChar char="●"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Building blocks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Process: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Font typeface="Nunito SemiBold"/>
              <a:buChar char="●"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Before the children come into the classroom, the teacher keeps a template of 2 shapes eg: Square and Triangle with the help of coloured tape on the ground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 SemiBold"/>
              <a:buChar char="●"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Let the children arrange the blocks on the template and create the shape. (Fine Motor)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 SemiBold"/>
              <a:buChar char="●"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After the shapes are ready, ask the children to jump in &amp; out of the shape with touching or breaking the shape. (Gross Motor)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00" y="1113913"/>
            <a:ext cx="2333625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 rotWithShape="1">
          <a:blip r:embed="rId4">
            <a:alphaModFix/>
          </a:blip>
          <a:srcRect b="11729" l="0" r="0" t="7318"/>
          <a:stretch/>
        </p:blipFill>
        <p:spPr>
          <a:xfrm>
            <a:off x="5457225" y="1113925"/>
            <a:ext cx="3452900" cy="234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0150" y="1883800"/>
            <a:ext cx="2701452" cy="270145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 txBox="1"/>
          <p:nvPr/>
        </p:nvSpPr>
        <p:spPr>
          <a:xfrm>
            <a:off x="230100" y="240775"/>
            <a:ext cx="8683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PHYSICAL (Use of Big &amp; Small Muscles)</a:t>
            </a:r>
            <a:endParaRPr sz="3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type="title"/>
          </p:nvPr>
        </p:nvSpPr>
        <p:spPr>
          <a:xfrm>
            <a:off x="819150" y="506350"/>
            <a:ext cx="7505700" cy="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LANGUAGE</a:t>
            </a: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(Oral and Written Skills)</a:t>
            </a:r>
            <a:endParaRPr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819150" y="1279375"/>
            <a:ext cx="7505700" cy="3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Name:</a:t>
            </a: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 “The Mystery Box”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Objective: To identify and name familiar objects &amp; understand simple words and short sentences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Materials: 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04958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Nunito SemiBold"/>
              <a:buChar char="●"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A small box 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Nunito SemiBold"/>
              <a:buChar char="●"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3-4 real life, familiar objects like - ball, spoon, teddy bear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Process: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04958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Nunito SemiBold"/>
              <a:buChar char="●"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Show the bag to the children and build a sense of excitement to find out what is inside the bag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Nunito SemiBold"/>
              <a:buChar char="●"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Give each child an opportunity to put their hand in the bag and feel one object without looking and ask them if they can guess what object it is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Nunito SemiBold"/>
              <a:buChar char="●"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Once the child takes out the object, ask them simple questions like - “What is it?” What is the colour of the object?” “What do we do with it?”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Nunito SemiBold"/>
              <a:buChar char="●"/>
            </a:pP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After they answer the questions in short </a:t>
            </a:r>
            <a:r>
              <a:rPr lang="en">
                <a:latin typeface="Nunito SemiBold"/>
                <a:ea typeface="Nunito SemiBold"/>
                <a:cs typeface="Nunito SemiBold"/>
                <a:sym typeface="Nunito SemiBold"/>
              </a:rPr>
              <a:t>sentences, use songs that have these objects in order to enhance their speaking and vocabulary.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/>
        </p:nvSpPr>
        <p:spPr>
          <a:xfrm>
            <a:off x="426000" y="15240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LANGUAGE (Oral and Written Skills)</a:t>
            </a:r>
            <a:endParaRPr sz="3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00" y="798900"/>
            <a:ext cx="2895300" cy="217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6700" y="798900"/>
            <a:ext cx="314165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163" y="3073476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0675" y="2694375"/>
            <a:ext cx="4133360" cy="21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>
            <p:ph type="title"/>
          </p:nvPr>
        </p:nvSpPr>
        <p:spPr>
          <a:xfrm>
            <a:off x="819150" y="298400"/>
            <a:ext cx="7505700" cy="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SOCIO - EMOTIONAL</a:t>
            </a: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(Manage Emotions &amp; Interaction with Others)</a:t>
            </a:r>
            <a:endParaRPr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8" name="Google Shape;178;p20"/>
          <p:cNvSpPr txBox="1"/>
          <p:nvPr>
            <p:ph idx="1" type="body"/>
          </p:nvPr>
        </p:nvSpPr>
        <p:spPr>
          <a:xfrm>
            <a:off x="819150" y="1371125"/>
            <a:ext cx="7505700" cy="31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305">
                <a:latin typeface="Nunito SemiBold"/>
                <a:ea typeface="Nunito SemiBold"/>
                <a:cs typeface="Nunito SemiBold"/>
                <a:sym typeface="Nunito SemiBold"/>
              </a:rPr>
              <a:t>Name: “Sharing is Caring”</a:t>
            </a:r>
            <a:endParaRPr sz="1305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305">
                <a:latin typeface="Nunito SemiBold"/>
                <a:ea typeface="Nunito SemiBold"/>
                <a:cs typeface="Nunito SemiBold"/>
                <a:sym typeface="Nunito SemiBold"/>
              </a:rPr>
              <a:t>Objective: To practice sharing &amp; taking turns, developing empathy </a:t>
            </a:r>
            <a:endParaRPr sz="1305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305">
                <a:latin typeface="Nunito SemiBold"/>
                <a:ea typeface="Nunito SemiBold"/>
                <a:cs typeface="Nunito SemiBold"/>
                <a:sym typeface="Nunito SemiBold"/>
              </a:rPr>
              <a:t>Materials:</a:t>
            </a:r>
            <a:endParaRPr sz="1305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1146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305"/>
              <a:buFont typeface="Nunito SemiBold"/>
              <a:buChar char="●"/>
            </a:pPr>
            <a:r>
              <a:rPr lang="en" sz="1305">
                <a:latin typeface="Nunito SemiBold"/>
                <a:ea typeface="Nunito SemiBold"/>
                <a:cs typeface="Nunito SemiBold"/>
                <a:sym typeface="Nunito SemiBold"/>
              </a:rPr>
              <a:t>A soft ball</a:t>
            </a:r>
            <a:endParaRPr sz="1305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1146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5"/>
              <a:buFont typeface="Nunito SemiBold"/>
              <a:buChar char="●"/>
            </a:pPr>
            <a:r>
              <a:rPr lang="en" sz="1305">
                <a:latin typeface="Nunito SemiBold"/>
                <a:ea typeface="Nunito SemiBold"/>
                <a:cs typeface="Nunito SemiBold"/>
                <a:sym typeface="Nunito SemiBold"/>
              </a:rPr>
              <a:t>Music (Optional)</a:t>
            </a:r>
            <a:endParaRPr sz="1305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305">
                <a:latin typeface="Nunito SemiBold"/>
                <a:ea typeface="Nunito SemiBold"/>
                <a:cs typeface="Nunito SemiBold"/>
                <a:sym typeface="Nunito SemiBold"/>
              </a:rPr>
              <a:t>Process:</a:t>
            </a:r>
            <a:endParaRPr sz="1305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1146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305"/>
              <a:buFont typeface="Nunito SemiBold"/>
              <a:buChar char="●"/>
            </a:pPr>
            <a:r>
              <a:rPr lang="en" sz="1305">
                <a:latin typeface="Nunito SemiBold"/>
                <a:ea typeface="Nunito SemiBold"/>
                <a:cs typeface="Nunito SemiBold"/>
                <a:sym typeface="Nunito SemiBold"/>
              </a:rPr>
              <a:t>The children are made to sit in a circle with the teacher holding the ball.</a:t>
            </a:r>
            <a:endParaRPr sz="1305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1146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5"/>
              <a:buFont typeface="Nunito SemiBold"/>
              <a:buChar char="●"/>
            </a:pPr>
            <a:r>
              <a:rPr lang="en" sz="1305">
                <a:latin typeface="Nunito SemiBold"/>
                <a:ea typeface="Nunito SemiBold"/>
                <a:cs typeface="Nunito SemiBold"/>
                <a:sym typeface="Nunito SemiBold"/>
              </a:rPr>
              <a:t>The teachers demonstrates the activity by saying “I have the ball now. I shall share it with my </a:t>
            </a:r>
            <a:r>
              <a:rPr lang="en" sz="1305">
                <a:latin typeface="Nunito SemiBold"/>
                <a:ea typeface="Nunito SemiBold"/>
                <a:cs typeface="Nunito SemiBold"/>
                <a:sym typeface="Nunito SemiBold"/>
              </a:rPr>
              <a:t>friend Adya</a:t>
            </a:r>
            <a:r>
              <a:rPr lang="en" sz="1305">
                <a:latin typeface="Nunito SemiBold"/>
                <a:ea typeface="Nunito SemiBold"/>
                <a:cs typeface="Nunito SemiBold"/>
                <a:sym typeface="Nunito SemiBold"/>
              </a:rPr>
              <a:t>” handing over the ball to the child named Adya next to her with a smile.</a:t>
            </a:r>
            <a:endParaRPr sz="1305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1146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5"/>
              <a:buFont typeface="Nunito SemiBold"/>
              <a:buChar char="●"/>
            </a:pPr>
            <a:r>
              <a:rPr lang="en" sz="1305">
                <a:latin typeface="Nunito SemiBold"/>
                <a:ea typeface="Nunito SemiBold"/>
                <a:cs typeface="Nunito SemiBold"/>
                <a:sym typeface="Nunito SemiBold"/>
              </a:rPr>
              <a:t>Encourage</a:t>
            </a:r>
            <a:r>
              <a:rPr lang="en" sz="1305">
                <a:latin typeface="Nunito SemiBold"/>
                <a:ea typeface="Nunito SemiBold"/>
                <a:cs typeface="Nunito SemiBold"/>
                <a:sym typeface="Nunito SemiBold"/>
              </a:rPr>
              <a:t> the child to take their friends name while sharing and the child </a:t>
            </a:r>
            <a:r>
              <a:rPr lang="en" sz="1305">
                <a:latin typeface="Nunito SemiBold"/>
                <a:ea typeface="Nunito SemiBold"/>
                <a:cs typeface="Nunito SemiBold"/>
                <a:sym typeface="Nunito SemiBold"/>
              </a:rPr>
              <a:t>receiving</a:t>
            </a:r>
            <a:r>
              <a:rPr lang="en" sz="1305">
                <a:latin typeface="Nunito SemiBold"/>
                <a:ea typeface="Nunito SemiBold"/>
                <a:cs typeface="Nunito SemiBold"/>
                <a:sym typeface="Nunito SemiBold"/>
              </a:rPr>
              <a:t> the ball, </a:t>
            </a:r>
            <a:r>
              <a:rPr lang="en" sz="1305">
                <a:latin typeface="Nunito SemiBold"/>
                <a:ea typeface="Nunito SemiBold"/>
                <a:cs typeface="Nunito SemiBold"/>
                <a:sym typeface="Nunito SemiBold"/>
              </a:rPr>
              <a:t>receives</a:t>
            </a:r>
            <a:r>
              <a:rPr lang="en" sz="1305">
                <a:latin typeface="Nunito SemiBold"/>
                <a:ea typeface="Nunito SemiBold"/>
                <a:cs typeface="Nunito SemiBold"/>
                <a:sym typeface="Nunito SemiBold"/>
              </a:rPr>
              <a:t> the same with “Thank you” and then passes it forward</a:t>
            </a:r>
            <a:endParaRPr sz="1305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3051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5"/>
              <a:buFont typeface="Nunito SemiBold"/>
              <a:buChar char="●"/>
            </a:pPr>
            <a:r>
              <a:rPr lang="en" sz="1305">
                <a:latin typeface="Nunito SemiBold"/>
                <a:ea typeface="Nunito SemiBold"/>
                <a:cs typeface="Nunito SemiBold"/>
                <a:sym typeface="Nunito SemiBold"/>
              </a:rPr>
              <a:t>You can add music and say when the music stops</a:t>
            </a:r>
            <a:r>
              <a:rPr lang="en" sz="1205">
                <a:latin typeface="Nunito SemiBold"/>
                <a:ea typeface="Nunito SemiBold"/>
                <a:cs typeface="Nunito SemiBold"/>
                <a:sym typeface="Nunito SemiBold"/>
              </a:rPr>
              <a:t>, </a:t>
            </a:r>
            <a:r>
              <a:rPr lang="en" sz="1305">
                <a:latin typeface="Nunito SemiBold"/>
                <a:ea typeface="Nunito SemiBold"/>
                <a:cs typeface="Nunito SemiBold"/>
                <a:sym typeface="Nunito SemiBold"/>
              </a:rPr>
              <a:t>the child that has the ball, holds it and says something nice to the group.</a:t>
            </a:r>
            <a:endParaRPr sz="1305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/>
        </p:nvSpPr>
        <p:spPr>
          <a:xfrm>
            <a:off x="273600" y="152400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SOCIO - EMOTIONAL (Manage Emotions &amp; Interaction with Others)</a:t>
            </a:r>
            <a:endParaRPr sz="3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725" y="1260600"/>
            <a:ext cx="3994274" cy="356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5075" y="1260600"/>
            <a:ext cx="3568224" cy="356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