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8" r:id="rId2"/>
    <p:sldId id="278" r:id="rId3"/>
    <p:sldId id="279" r:id="rId4"/>
    <p:sldId id="280" r:id="rId5"/>
    <p:sldId id="281" r:id="rId6"/>
    <p:sldId id="282" r:id="rId7"/>
    <p:sldId id="300" r:id="rId8"/>
    <p:sldId id="301" r:id="rId9"/>
    <p:sldId id="284" r:id="rId10"/>
    <p:sldId id="286" r:id="rId11"/>
    <p:sldId id="287" r:id="rId12"/>
    <p:sldId id="299" r:id="rId13"/>
    <p:sldId id="302" r:id="rId14"/>
    <p:sldId id="290" r:id="rId15"/>
    <p:sldId id="291" r:id="rId16"/>
    <p:sldId id="303" r:id="rId17"/>
    <p:sldId id="293"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058B7-A446-D537-1C1D-56DCC863222D}" v="106" dt="2024-11-15T15:07:54.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p:cViewPr>
        <p:scale>
          <a:sx n="78" d="100"/>
          <a:sy n="78" d="100"/>
        </p:scale>
        <p:origin x="4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C1E1FAD-7351-4908-963A-08EA8E4AB7A0}"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89190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1E1FAD-7351-4908-963A-08EA8E4AB7A0}"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7012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1E1FAD-7351-4908-963A-08EA8E4AB7A0}"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4627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C1E1FAD-7351-4908-963A-08EA8E4AB7A0}"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9113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E1FAD-7351-4908-963A-08EA8E4AB7A0}" type="datetimeFigureOut">
              <a:rPr lang="en-US" smtClean="0"/>
              <a:t>11/16/2024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92167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C1E1FAD-7351-4908-963A-08EA8E4AB7A0}"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7248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C1E1FAD-7351-4908-963A-08EA8E4AB7A0}" type="datetimeFigureOut">
              <a:rPr lang="en-US" smtClean="0"/>
              <a:t>11/16/2024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41553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C1E1FAD-7351-4908-963A-08EA8E4AB7A0}" type="datetimeFigureOut">
              <a:rPr lang="en-US" smtClean="0"/>
              <a:t>11/16/2024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52083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E1FAD-7351-4908-963A-08EA8E4AB7A0}" type="datetimeFigureOut">
              <a:rPr lang="en-US" smtClean="0"/>
              <a:t>11/16/2024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5261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1647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11/16/2024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4092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E1FAD-7351-4908-963A-08EA8E4AB7A0}" type="datetimeFigureOut">
              <a:rPr lang="en-US" smtClean="0"/>
              <a:t>11/16/2024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2D47E-0AF1-4C27-801F-64E3E5BF7F72}" type="slidenum">
              <a:rPr lang="en-US" smtClean="0"/>
              <a:t>‹#›</a:t>
            </a:fld>
            <a:endParaRPr lang="en-US"/>
          </a:p>
        </p:txBody>
      </p:sp>
    </p:spTree>
    <p:extLst>
      <p:ext uri="{BB962C8B-B14F-4D97-AF65-F5344CB8AC3E}">
        <p14:creationId xmlns:p14="http://schemas.microsoft.com/office/powerpoint/2010/main" val="11094209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 xmlns:a16="http://schemas.microsoft.com/office/drawing/2014/main" id="{B8A06957-B519-4112-A297-4689EAE57F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3278" y="1"/>
            <a:ext cx="8015617" cy="6292303"/>
          </a:xfrm>
          <a:custGeom>
            <a:avLst/>
            <a:gdLst>
              <a:gd name="connsiteX0" fmla="*/ 5149574 w 8015617"/>
              <a:gd name="connsiteY0" fmla="*/ 0 h 6292303"/>
              <a:gd name="connsiteX1" fmla="*/ 7673124 w 8015617"/>
              <a:gd name="connsiteY1" fmla="*/ 0 h 6292303"/>
              <a:gd name="connsiteX2" fmla="*/ 8015617 w 8015617"/>
              <a:gd name="connsiteY2" fmla="*/ 5843045 h 6292303"/>
              <a:gd name="connsiteX3" fmla="*/ 351134 w 8015617"/>
              <a:gd name="connsiteY3" fmla="*/ 6292303 h 6292303"/>
              <a:gd name="connsiteX4" fmla="*/ 0 w 8015617"/>
              <a:gd name="connsiteY4" fmla="*/ 301845 h 629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617" h="6292303">
                <a:moveTo>
                  <a:pt x="5149574" y="0"/>
                </a:moveTo>
                <a:lnTo>
                  <a:pt x="7673124" y="0"/>
                </a:lnTo>
                <a:lnTo>
                  <a:pt x="8015617" y="5843045"/>
                </a:lnTo>
                <a:lnTo>
                  <a:pt x="351134" y="6292303"/>
                </a:lnTo>
                <a:lnTo>
                  <a:pt x="0" y="301845"/>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4887703D-59A7-4805-B57F-99173594EE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3682" y="0"/>
            <a:ext cx="7721297" cy="6137534"/>
          </a:xfrm>
          <a:custGeom>
            <a:avLst/>
            <a:gdLst>
              <a:gd name="connsiteX0" fmla="*/ 6989390 w 7721297"/>
              <a:gd name="connsiteY0" fmla="*/ 0 h 6137534"/>
              <a:gd name="connsiteX1" fmla="*/ 7385409 w 7721297"/>
              <a:gd name="connsiteY1" fmla="*/ 0 h 6137534"/>
              <a:gd name="connsiteX2" fmla="*/ 7386140 w 7721297"/>
              <a:gd name="connsiteY2" fmla="*/ 922 h 6137534"/>
              <a:gd name="connsiteX3" fmla="*/ 7390528 w 7721297"/>
              <a:gd name="connsiteY3" fmla="*/ 20974 h 6137534"/>
              <a:gd name="connsiteX4" fmla="*/ 7721024 w 7721297"/>
              <a:gd name="connsiteY4" fmla="*/ 5658922 h 6137534"/>
              <a:gd name="connsiteX5" fmla="*/ 7721023 w 7721297"/>
              <a:gd name="connsiteY5" fmla="*/ 5658927 h 6137534"/>
              <a:gd name="connsiteX6" fmla="*/ 7721297 w 7721297"/>
              <a:gd name="connsiteY6" fmla="*/ 5663572 h 6137534"/>
              <a:gd name="connsiteX7" fmla="*/ 7716147 w 7721297"/>
              <a:gd name="connsiteY7" fmla="*/ 5676259 h 6137534"/>
              <a:gd name="connsiteX8" fmla="*/ 7712139 w 7721297"/>
              <a:gd name="connsiteY8" fmla="*/ 5690502 h 6137534"/>
              <a:gd name="connsiteX9" fmla="*/ 7708519 w 7721297"/>
              <a:gd name="connsiteY9" fmla="*/ 5695048 h 6137534"/>
              <a:gd name="connsiteX10" fmla="*/ 7704935 w 7721297"/>
              <a:gd name="connsiteY10" fmla="*/ 5703877 h 6137534"/>
              <a:gd name="connsiteX11" fmla="*/ 7699090 w 7721297"/>
              <a:gd name="connsiteY11" fmla="*/ 5704214 h 6137534"/>
              <a:gd name="connsiteX12" fmla="*/ 7692214 w 7721297"/>
              <a:gd name="connsiteY12" fmla="*/ 5707603 h 6137534"/>
              <a:gd name="connsiteX13" fmla="*/ 7674726 w 7721297"/>
              <a:gd name="connsiteY13" fmla="*/ 5708628 h 6137534"/>
              <a:gd name="connsiteX14" fmla="*/ 7674412 w 7721297"/>
              <a:gd name="connsiteY14" fmla="*/ 5709720 h 6137534"/>
              <a:gd name="connsiteX15" fmla="*/ 7647609 w 7721297"/>
              <a:gd name="connsiteY15" fmla="*/ 5735871 h 6137534"/>
              <a:gd name="connsiteX16" fmla="*/ 7592212 w 7721297"/>
              <a:gd name="connsiteY16" fmla="*/ 5713464 h 6137534"/>
              <a:gd name="connsiteX17" fmla="*/ 7059543 w 7721297"/>
              <a:gd name="connsiteY17" fmla="*/ 5744687 h 6137534"/>
              <a:gd name="connsiteX18" fmla="*/ 7050496 w 7721297"/>
              <a:gd name="connsiteY18" fmla="*/ 5749000 h 6137534"/>
              <a:gd name="connsiteX19" fmla="*/ 7028578 w 7721297"/>
              <a:gd name="connsiteY19" fmla="*/ 5754084 h 6137534"/>
              <a:gd name="connsiteX20" fmla="*/ 6937660 w 7721297"/>
              <a:gd name="connsiteY20" fmla="*/ 5760288 h 6137534"/>
              <a:gd name="connsiteX21" fmla="*/ 6884223 w 7721297"/>
              <a:gd name="connsiteY21" fmla="*/ 5767636 h 6137534"/>
              <a:gd name="connsiteX22" fmla="*/ 6865431 w 7721297"/>
              <a:gd name="connsiteY22" fmla="*/ 5776138 h 6137534"/>
              <a:gd name="connsiteX23" fmla="*/ 6838171 w 7721297"/>
              <a:gd name="connsiteY23" fmla="*/ 5784171 h 6137534"/>
              <a:gd name="connsiteX24" fmla="*/ 6791231 w 7721297"/>
              <a:gd name="connsiteY24" fmla="*/ 5802772 h 6137534"/>
              <a:gd name="connsiteX25" fmla="*/ 6745506 w 7721297"/>
              <a:gd name="connsiteY25" fmla="*/ 5812285 h 6137534"/>
              <a:gd name="connsiteX26" fmla="*/ 6714572 w 7721297"/>
              <a:gd name="connsiteY26" fmla="*/ 5815422 h 6137534"/>
              <a:gd name="connsiteX27" fmla="*/ 6710059 w 7721297"/>
              <a:gd name="connsiteY27" fmla="*/ 5815424 h 6137534"/>
              <a:gd name="connsiteX28" fmla="*/ 6672310 w 7721297"/>
              <a:gd name="connsiteY28" fmla="*/ 5808283 h 6137534"/>
              <a:gd name="connsiteX29" fmla="*/ 6669118 w 7721297"/>
              <a:gd name="connsiteY29" fmla="*/ 5813181 h 6137534"/>
              <a:gd name="connsiteX30" fmla="*/ 6657741 w 7721297"/>
              <a:gd name="connsiteY30" fmla="*/ 5818650 h 6137534"/>
              <a:gd name="connsiteX31" fmla="*/ 6647425 w 7721297"/>
              <a:gd name="connsiteY31" fmla="*/ 5813632 h 6137534"/>
              <a:gd name="connsiteX32" fmla="*/ 6600070 w 7721297"/>
              <a:gd name="connsiteY32" fmla="*/ 5806385 h 6137534"/>
              <a:gd name="connsiteX33" fmla="*/ 6531112 w 7721297"/>
              <a:gd name="connsiteY33" fmla="*/ 5801193 h 6137534"/>
              <a:gd name="connsiteX34" fmla="*/ 6520435 w 7721297"/>
              <a:gd name="connsiteY34" fmla="*/ 5796037 h 6137534"/>
              <a:gd name="connsiteX35" fmla="*/ 6452509 w 7721297"/>
              <a:gd name="connsiteY35" fmla="*/ 5785889 h 6137534"/>
              <a:gd name="connsiteX36" fmla="*/ 6417173 w 7721297"/>
              <a:gd name="connsiteY36" fmla="*/ 5785777 h 6137534"/>
              <a:gd name="connsiteX37" fmla="*/ 6413565 w 7721297"/>
              <a:gd name="connsiteY37" fmla="*/ 5791272 h 6137534"/>
              <a:gd name="connsiteX38" fmla="*/ 6403089 w 7721297"/>
              <a:gd name="connsiteY38" fmla="*/ 5790492 h 6137534"/>
              <a:gd name="connsiteX39" fmla="*/ 6400340 w 7721297"/>
              <a:gd name="connsiteY39" fmla="*/ 5791439 h 6137534"/>
              <a:gd name="connsiteX40" fmla="*/ 6384541 w 7721297"/>
              <a:gd name="connsiteY40" fmla="*/ 5795714 h 6137534"/>
              <a:gd name="connsiteX41" fmla="*/ 6380988 w 7721297"/>
              <a:gd name="connsiteY41" fmla="*/ 5785886 h 6137534"/>
              <a:gd name="connsiteX42" fmla="*/ 6376190 w 7721297"/>
              <a:gd name="connsiteY42" fmla="*/ 5784742 h 6137534"/>
              <a:gd name="connsiteX43" fmla="*/ 6203462 w 7721297"/>
              <a:gd name="connsiteY43" fmla="*/ 5794867 h 6137534"/>
              <a:gd name="connsiteX44" fmla="*/ 6189193 w 7721297"/>
              <a:gd name="connsiteY44" fmla="*/ 5804914 h 6137534"/>
              <a:gd name="connsiteX45" fmla="*/ 6143467 w 7721297"/>
              <a:gd name="connsiteY45" fmla="*/ 5814428 h 6137534"/>
              <a:gd name="connsiteX46" fmla="*/ 6112533 w 7721297"/>
              <a:gd name="connsiteY46" fmla="*/ 5817565 h 6137534"/>
              <a:gd name="connsiteX47" fmla="*/ 6108020 w 7721297"/>
              <a:gd name="connsiteY47" fmla="*/ 5817567 h 6137534"/>
              <a:gd name="connsiteX48" fmla="*/ 6070270 w 7721297"/>
              <a:gd name="connsiteY48" fmla="*/ 5810426 h 6137534"/>
              <a:gd name="connsiteX49" fmla="*/ 6067079 w 7721297"/>
              <a:gd name="connsiteY49" fmla="*/ 5815324 h 6137534"/>
              <a:gd name="connsiteX50" fmla="*/ 6055703 w 7721297"/>
              <a:gd name="connsiteY50" fmla="*/ 5820793 h 6137534"/>
              <a:gd name="connsiteX51" fmla="*/ 6045386 w 7721297"/>
              <a:gd name="connsiteY51" fmla="*/ 5815775 h 6137534"/>
              <a:gd name="connsiteX52" fmla="*/ 5998031 w 7721297"/>
              <a:gd name="connsiteY52" fmla="*/ 5808528 h 6137534"/>
              <a:gd name="connsiteX53" fmla="*/ 5985928 w 7721297"/>
              <a:gd name="connsiteY53" fmla="*/ 5807617 h 6137534"/>
              <a:gd name="connsiteX54" fmla="*/ 5484277 w 7721297"/>
              <a:gd name="connsiteY54" fmla="*/ 5837022 h 6137534"/>
              <a:gd name="connsiteX55" fmla="*/ 5050621 w 7721297"/>
              <a:gd name="connsiteY55" fmla="*/ 5862441 h 6137534"/>
              <a:gd name="connsiteX56" fmla="*/ 4764988 w 7721297"/>
              <a:gd name="connsiteY56" fmla="*/ 5879183 h 6137534"/>
              <a:gd name="connsiteX57" fmla="*/ 4742173 w 7721297"/>
              <a:gd name="connsiteY57" fmla="*/ 5880683 h 6137534"/>
              <a:gd name="connsiteX58" fmla="*/ 4603476 w 7721297"/>
              <a:gd name="connsiteY58" fmla="*/ 5888890 h 6137534"/>
              <a:gd name="connsiteX59" fmla="*/ 4602500 w 7721297"/>
              <a:gd name="connsiteY59" fmla="*/ 5888708 h 6137534"/>
              <a:gd name="connsiteX60" fmla="*/ 357873 w 7721297"/>
              <a:gd name="connsiteY60" fmla="*/ 6137509 h 6137534"/>
              <a:gd name="connsiteX61" fmla="*/ 331163 w 7721297"/>
              <a:gd name="connsiteY61" fmla="*/ 6102479 h 6137534"/>
              <a:gd name="connsiteX62" fmla="*/ 83 w 7721297"/>
              <a:gd name="connsiteY62" fmla="*/ 454154 h 6137534"/>
              <a:gd name="connsiteX63" fmla="*/ 22525 w 7721297"/>
              <a:gd name="connsiteY63" fmla="*/ 416348 h 6137534"/>
              <a:gd name="connsiteX64" fmla="*/ 1139279 w 7721297"/>
              <a:gd name="connsiteY64" fmla="*/ 350888 h 6137534"/>
              <a:gd name="connsiteX65" fmla="*/ 1175131 w 7721297"/>
              <a:gd name="connsiteY65" fmla="*/ 338519 h 6137534"/>
              <a:gd name="connsiteX66" fmla="*/ 1213225 w 7721297"/>
              <a:gd name="connsiteY66" fmla="*/ 346554 h 6137534"/>
              <a:gd name="connsiteX67" fmla="*/ 1712871 w 7721297"/>
              <a:gd name="connsiteY67" fmla="*/ 317267 h 6137534"/>
              <a:gd name="connsiteX68" fmla="*/ 1779193 w 7721297"/>
              <a:gd name="connsiteY68" fmla="*/ 313380 h 6137534"/>
              <a:gd name="connsiteX69" fmla="*/ 1815597 w 7721297"/>
              <a:gd name="connsiteY69" fmla="*/ 300302 h 6137534"/>
              <a:gd name="connsiteX70" fmla="*/ 1852738 w 7721297"/>
              <a:gd name="connsiteY70" fmla="*/ 285584 h 6137534"/>
              <a:gd name="connsiteX71" fmla="*/ 1888919 w 7721297"/>
              <a:gd name="connsiteY71" fmla="*/ 278056 h 6137534"/>
              <a:gd name="connsiteX72" fmla="*/ 1916966 w 7721297"/>
              <a:gd name="connsiteY72" fmla="*/ 275572 h 6137534"/>
              <a:gd name="connsiteX73" fmla="*/ 1946834 w 7721297"/>
              <a:gd name="connsiteY73" fmla="*/ 281223 h 6137534"/>
              <a:gd name="connsiteX74" fmla="*/ 1966525 w 7721297"/>
              <a:gd name="connsiteY74" fmla="*/ 276990 h 6137534"/>
              <a:gd name="connsiteX75" fmla="*/ 2003994 w 7721297"/>
              <a:gd name="connsiteY75" fmla="*/ 282725 h 6137534"/>
              <a:gd name="connsiteX76" fmla="*/ 2058557 w 7721297"/>
              <a:gd name="connsiteY76" fmla="*/ 286832 h 6137534"/>
              <a:gd name="connsiteX77" fmla="*/ 2096277 w 7721297"/>
              <a:gd name="connsiteY77" fmla="*/ 292409 h 6137534"/>
              <a:gd name="connsiteX78" fmla="*/ 2103602 w 7721297"/>
              <a:gd name="connsiteY78" fmla="*/ 294364 h 6137534"/>
              <a:gd name="connsiteX79" fmla="*/ 2347448 w 7721297"/>
              <a:gd name="connsiteY79" fmla="*/ 280071 h 6137534"/>
              <a:gd name="connsiteX80" fmla="*/ 2365280 w 7721297"/>
              <a:gd name="connsiteY80" fmla="*/ 276360 h 6137534"/>
              <a:gd name="connsiteX81" fmla="*/ 2426123 w 7721297"/>
              <a:gd name="connsiteY81" fmla="*/ 275459 h 6137534"/>
              <a:gd name="connsiteX82" fmla="*/ 2434723 w 7721297"/>
              <a:gd name="connsiteY82" fmla="*/ 271325 h 6137534"/>
              <a:gd name="connsiteX83" fmla="*/ 2494266 w 7721297"/>
              <a:gd name="connsiteY83" fmla="*/ 271465 h 6137534"/>
              <a:gd name="connsiteX84" fmla="*/ 2559092 w 7721297"/>
              <a:gd name="connsiteY84" fmla="*/ 264581 h 6137534"/>
              <a:gd name="connsiteX85" fmla="*/ 2563462 w 7721297"/>
              <a:gd name="connsiteY85" fmla="*/ 256037 h 6137534"/>
              <a:gd name="connsiteX86" fmla="*/ 2577676 w 7721297"/>
              <a:gd name="connsiteY86" fmla="*/ 254477 h 6137534"/>
              <a:gd name="connsiteX87" fmla="*/ 2600129 w 7721297"/>
              <a:gd name="connsiteY87" fmla="*/ 253320 h 6137534"/>
              <a:gd name="connsiteX88" fmla="*/ 2650911 w 7721297"/>
              <a:gd name="connsiteY88" fmla="*/ 259040 h 613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721297" h="6137534">
                <a:moveTo>
                  <a:pt x="6989390" y="0"/>
                </a:moveTo>
                <a:lnTo>
                  <a:pt x="7385409" y="0"/>
                </a:lnTo>
                <a:lnTo>
                  <a:pt x="7386140" y="922"/>
                </a:lnTo>
                <a:lnTo>
                  <a:pt x="7390528" y="20974"/>
                </a:lnTo>
                <a:cubicBezTo>
                  <a:pt x="7446342" y="963974"/>
                  <a:pt x="7665942" y="4719264"/>
                  <a:pt x="7721024" y="5658922"/>
                </a:cubicBezTo>
                <a:cubicBezTo>
                  <a:pt x="7721023" y="5658924"/>
                  <a:pt x="7721023" y="5658925"/>
                  <a:pt x="7721023" y="5658927"/>
                </a:cubicBezTo>
                <a:cubicBezTo>
                  <a:pt x="7721114" y="5660475"/>
                  <a:pt x="7721205" y="5662025"/>
                  <a:pt x="7721297" y="5663572"/>
                </a:cubicBezTo>
                <a:lnTo>
                  <a:pt x="7716147" y="5676259"/>
                </a:lnTo>
                <a:lnTo>
                  <a:pt x="7712139" y="5690502"/>
                </a:lnTo>
                <a:lnTo>
                  <a:pt x="7708519" y="5695048"/>
                </a:lnTo>
                <a:lnTo>
                  <a:pt x="7704935" y="5703877"/>
                </a:lnTo>
                <a:lnTo>
                  <a:pt x="7699090" y="5704214"/>
                </a:lnTo>
                <a:lnTo>
                  <a:pt x="7692214" y="5707603"/>
                </a:lnTo>
                <a:lnTo>
                  <a:pt x="7674726" y="5708628"/>
                </a:lnTo>
                <a:lnTo>
                  <a:pt x="7674412" y="5709720"/>
                </a:lnTo>
                <a:cubicBezTo>
                  <a:pt x="7674096" y="5722851"/>
                  <a:pt x="7687229" y="5733549"/>
                  <a:pt x="7647609" y="5735871"/>
                </a:cubicBezTo>
                <a:lnTo>
                  <a:pt x="7592212" y="5713464"/>
                </a:lnTo>
                <a:lnTo>
                  <a:pt x="7059543" y="5744687"/>
                </a:lnTo>
                <a:lnTo>
                  <a:pt x="7050496" y="5749000"/>
                </a:lnTo>
                <a:cubicBezTo>
                  <a:pt x="7045619" y="5750860"/>
                  <a:pt x="7038873" y="5752719"/>
                  <a:pt x="7028578" y="5754084"/>
                </a:cubicBezTo>
                <a:cubicBezTo>
                  <a:pt x="7002150" y="5743012"/>
                  <a:pt x="6970580" y="5775328"/>
                  <a:pt x="6937660" y="5760288"/>
                </a:cubicBezTo>
                <a:cubicBezTo>
                  <a:pt x="6925760" y="5756875"/>
                  <a:pt x="6890181" y="5759283"/>
                  <a:pt x="6884223" y="5767636"/>
                </a:cubicBezTo>
                <a:cubicBezTo>
                  <a:pt x="6876963" y="5769764"/>
                  <a:pt x="6868022" y="5767395"/>
                  <a:pt x="6865431" y="5776138"/>
                </a:cubicBezTo>
                <a:cubicBezTo>
                  <a:pt x="6860770" y="5786740"/>
                  <a:pt x="6833285" y="5772215"/>
                  <a:pt x="6838171" y="5784171"/>
                </a:cubicBezTo>
                <a:cubicBezTo>
                  <a:pt x="6818693" y="5774254"/>
                  <a:pt x="6806181" y="5796611"/>
                  <a:pt x="6791231" y="5802772"/>
                </a:cubicBezTo>
                <a:lnTo>
                  <a:pt x="6745506" y="5812285"/>
                </a:lnTo>
                <a:lnTo>
                  <a:pt x="6714572" y="5815422"/>
                </a:lnTo>
                <a:lnTo>
                  <a:pt x="6710059" y="5815424"/>
                </a:lnTo>
                <a:lnTo>
                  <a:pt x="6672310" y="5808283"/>
                </a:lnTo>
                <a:cubicBezTo>
                  <a:pt x="6671542" y="5810036"/>
                  <a:pt x="6670468" y="5811687"/>
                  <a:pt x="6669118" y="5813181"/>
                </a:cubicBezTo>
                <a:lnTo>
                  <a:pt x="6657741" y="5818650"/>
                </a:lnTo>
                <a:lnTo>
                  <a:pt x="6647425" y="5813632"/>
                </a:lnTo>
                <a:lnTo>
                  <a:pt x="6600070" y="5806385"/>
                </a:lnTo>
                <a:lnTo>
                  <a:pt x="6531112" y="5801193"/>
                </a:lnTo>
                <a:lnTo>
                  <a:pt x="6520435" y="5796037"/>
                </a:lnTo>
                <a:cubicBezTo>
                  <a:pt x="6496467" y="5791093"/>
                  <a:pt x="6468393" y="5799321"/>
                  <a:pt x="6452509" y="5785889"/>
                </a:cubicBezTo>
                <a:lnTo>
                  <a:pt x="6417173" y="5785777"/>
                </a:lnTo>
                <a:lnTo>
                  <a:pt x="6413565" y="5791272"/>
                </a:lnTo>
                <a:lnTo>
                  <a:pt x="6403089" y="5790492"/>
                </a:lnTo>
                <a:lnTo>
                  <a:pt x="6400340" y="5791439"/>
                </a:lnTo>
                <a:cubicBezTo>
                  <a:pt x="6395093" y="5793274"/>
                  <a:pt x="6389877" y="5794902"/>
                  <a:pt x="6384541" y="5795714"/>
                </a:cubicBezTo>
                <a:cubicBezTo>
                  <a:pt x="6384816" y="5790709"/>
                  <a:pt x="6383401" y="5787669"/>
                  <a:pt x="6380988" y="5785886"/>
                </a:cubicBezTo>
                <a:lnTo>
                  <a:pt x="6376190" y="5784742"/>
                </a:lnTo>
                <a:lnTo>
                  <a:pt x="6203462" y="5794867"/>
                </a:lnTo>
                <a:lnTo>
                  <a:pt x="6189193" y="5804914"/>
                </a:lnTo>
                <a:lnTo>
                  <a:pt x="6143467" y="5814428"/>
                </a:lnTo>
                <a:lnTo>
                  <a:pt x="6112533" y="5817565"/>
                </a:lnTo>
                <a:lnTo>
                  <a:pt x="6108020" y="5817567"/>
                </a:lnTo>
                <a:lnTo>
                  <a:pt x="6070270" y="5810426"/>
                </a:lnTo>
                <a:cubicBezTo>
                  <a:pt x="6069504" y="5812178"/>
                  <a:pt x="6068430" y="5813830"/>
                  <a:pt x="6067079" y="5815324"/>
                </a:cubicBezTo>
                <a:lnTo>
                  <a:pt x="6055703" y="5820793"/>
                </a:lnTo>
                <a:lnTo>
                  <a:pt x="6045386" y="5815775"/>
                </a:lnTo>
                <a:lnTo>
                  <a:pt x="5998031" y="5808528"/>
                </a:lnTo>
                <a:lnTo>
                  <a:pt x="5985928" y="5807617"/>
                </a:lnTo>
                <a:lnTo>
                  <a:pt x="5484277" y="5837022"/>
                </a:lnTo>
                <a:lnTo>
                  <a:pt x="5050621" y="5862441"/>
                </a:lnTo>
                <a:lnTo>
                  <a:pt x="4764988" y="5879183"/>
                </a:lnTo>
                <a:lnTo>
                  <a:pt x="4742173" y="5880683"/>
                </a:lnTo>
                <a:cubicBezTo>
                  <a:pt x="4747668" y="5887795"/>
                  <a:pt x="4641947" y="5892753"/>
                  <a:pt x="4603476" y="5888890"/>
                </a:cubicBezTo>
                <a:lnTo>
                  <a:pt x="4602500" y="5888708"/>
                </a:lnTo>
                <a:lnTo>
                  <a:pt x="357873" y="6137509"/>
                </a:lnTo>
                <a:cubicBezTo>
                  <a:pt x="344313" y="6138247"/>
                  <a:pt x="332376" y="6122596"/>
                  <a:pt x="331163" y="6102479"/>
                </a:cubicBezTo>
                <a:lnTo>
                  <a:pt x="83" y="454154"/>
                </a:lnTo>
                <a:cubicBezTo>
                  <a:pt x="-1016" y="434071"/>
                  <a:pt x="8999" y="417193"/>
                  <a:pt x="22525" y="416348"/>
                </a:cubicBezTo>
                <a:lnTo>
                  <a:pt x="1139279" y="350888"/>
                </a:lnTo>
                <a:lnTo>
                  <a:pt x="1175131" y="338519"/>
                </a:lnTo>
                <a:cubicBezTo>
                  <a:pt x="1195616" y="337770"/>
                  <a:pt x="1200527" y="343876"/>
                  <a:pt x="1213225" y="346554"/>
                </a:cubicBezTo>
                <a:lnTo>
                  <a:pt x="1712871" y="317267"/>
                </a:lnTo>
                <a:lnTo>
                  <a:pt x="1779193" y="313380"/>
                </a:lnTo>
                <a:lnTo>
                  <a:pt x="1815597" y="300302"/>
                </a:lnTo>
                <a:cubicBezTo>
                  <a:pt x="1831010" y="308148"/>
                  <a:pt x="1840910" y="290458"/>
                  <a:pt x="1852738" y="285584"/>
                </a:cubicBezTo>
                <a:lnTo>
                  <a:pt x="1888919" y="278056"/>
                </a:lnTo>
                <a:lnTo>
                  <a:pt x="1916966" y="275572"/>
                </a:lnTo>
                <a:lnTo>
                  <a:pt x="1946834" y="281223"/>
                </a:lnTo>
                <a:cubicBezTo>
                  <a:pt x="1955094" y="281459"/>
                  <a:pt x="1956998" y="276740"/>
                  <a:pt x="1966525" y="276990"/>
                </a:cubicBezTo>
                <a:lnTo>
                  <a:pt x="2003994" y="282725"/>
                </a:lnTo>
                <a:lnTo>
                  <a:pt x="2058557" y="286832"/>
                </a:lnTo>
                <a:lnTo>
                  <a:pt x="2096277" y="292409"/>
                </a:lnTo>
                <a:lnTo>
                  <a:pt x="2103602" y="294364"/>
                </a:lnTo>
                <a:lnTo>
                  <a:pt x="2347448" y="280071"/>
                </a:lnTo>
                <a:lnTo>
                  <a:pt x="2365280" y="276360"/>
                </a:lnTo>
                <a:lnTo>
                  <a:pt x="2426123" y="275459"/>
                </a:lnTo>
                <a:lnTo>
                  <a:pt x="2434723" y="271325"/>
                </a:lnTo>
                <a:lnTo>
                  <a:pt x="2494266" y="271465"/>
                </a:lnTo>
                <a:cubicBezTo>
                  <a:pt x="2513884" y="269801"/>
                  <a:pt x="2547977" y="268614"/>
                  <a:pt x="2559092" y="264581"/>
                </a:cubicBezTo>
                <a:lnTo>
                  <a:pt x="2563462" y="256037"/>
                </a:lnTo>
                <a:lnTo>
                  <a:pt x="2577676" y="254477"/>
                </a:lnTo>
                <a:cubicBezTo>
                  <a:pt x="2578755" y="255048"/>
                  <a:pt x="2599278" y="253316"/>
                  <a:pt x="2600129" y="253320"/>
                </a:cubicBezTo>
                <a:lnTo>
                  <a:pt x="2650911" y="259040"/>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E01FA557-8DB4-EA8B-668B-C663CB9EAB6F}"/>
              </a:ext>
            </a:extLst>
          </p:cNvPr>
          <p:cNvPicPr>
            <a:picLocks noChangeAspect="1"/>
          </p:cNvPicPr>
          <p:nvPr/>
        </p:nvPicPr>
        <p:blipFill>
          <a:blip r:embed="rId3">
            <a:alphaModFix amt="84000"/>
          </a:blip>
          <a:srcRect l="16027" r="5" b="5"/>
          <a:stretch/>
        </p:blipFill>
        <p:spPr>
          <a:xfrm>
            <a:off x="625166" y="-63701"/>
            <a:ext cx="7721771" cy="6137901"/>
          </a:xfrm>
          <a:custGeom>
            <a:avLst/>
            <a:gdLst/>
            <a:ahLst/>
            <a:cxnLst/>
            <a:rect l="l" t="t" r="r" b="b"/>
            <a:pathLst>
              <a:path w="7721297" h="6137534">
                <a:moveTo>
                  <a:pt x="6989390" y="0"/>
                </a:moveTo>
                <a:lnTo>
                  <a:pt x="7385409" y="0"/>
                </a:lnTo>
                <a:lnTo>
                  <a:pt x="7386140" y="922"/>
                </a:lnTo>
                <a:lnTo>
                  <a:pt x="7390528" y="20974"/>
                </a:lnTo>
                <a:cubicBezTo>
                  <a:pt x="7446342" y="963974"/>
                  <a:pt x="7665942" y="4719264"/>
                  <a:pt x="7721024" y="5658922"/>
                </a:cubicBezTo>
                <a:cubicBezTo>
                  <a:pt x="7721023" y="5658924"/>
                  <a:pt x="7721023" y="5658925"/>
                  <a:pt x="7721023" y="5658927"/>
                </a:cubicBezTo>
                <a:cubicBezTo>
                  <a:pt x="7721114" y="5660475"/>
                  <a:pt x="7721205" y="5662025"/>
                  <a:pt x="7721297" y="5663572"/>
                </a:cubicBezTo>
                <a:lnTo>
                  <a:pt x="7716147" y="5676259"/>
                </a:lnTo>
                <a:lnTo>
                  <a:pt x="7712139" y="5690502"/>
                </a:lnTo>
                <a:lnTo>
                  <a:pt x="7708519" y="5695048"/>
                </a:lnTo>
                <a:lnTo>
                  <a:pt x="7704935" y="5703877"/>
                </a:lnTo>
                <a:lnTo>
                  <a:pt x="7699090" y="5704214"/>
                </a:lnTo>
                <a:lnTo>
                  <a:pt x="7692214" y="5707603"/>
                </a:lnTo>
                <a:lnTo>
                  <a:pt x="7674726" y="5708628"/>
                </a:lnTo>
                <a:lnTo>
                  <a:pt x="7674412" y="5709720"/>
                </a:lnTo>
                <a:cubicBezTo>
                  <a:pt x="7674096" y="5722851"/>
                  <a:pt x="7687229" y="5733549"/>
                  <a:pt x="7647609" y="5735871"/>
                </a:cubicBezTo>
                <a:lnTo>
                  <a:pt x="7592212" y="5713464"/>
                </a:lnTo>
                <a:lnTo>
                  <a:pt x="7059543" y="5744687"/>
                </a:lnTo>
                <a:lnTo>
                  <a:pt x="7050496" y="5749000"/>
                </a:lnTo>
                <a:cubicBezTo>
                  <a:pt x="7045619" y="5750860"/>
                  <a:pt x="7038873" y="5752719"/>
                  <a:pt x="7028578" y="5754084"/>
                </a:cubicBezTo>
                <a:cubicBezTo>
                  <a:pt x="7002150" y="5743012"/>
                  <a:pt x="6970580" y="5775328"/>
                  <a:pt x="6937660" y="5760288"/>
                </a:cubicBezTo>
                <a:cubicBezTo>
                  <a:pt x="6925760" y="5756875"/>
                  <a:pt x="6890181" y="5759283"/>
                  <a:pt x="6884223" y="5767636"/>
                </a:cubicBezTo>
                <a:cubicBezTo>
                  <a:pt x="6876963" y="5769764"/>
                  <a:pt x="6868022" y="5767395"/>
                  <a:pt x="6865431" y="5776138"/>
                </a:cubicBezTo>
                <a:cubicBezTo>
                  <a:pt x="6860770" y="5786740"/>
                  <a:pt x="6833285" y="5772215"/>
                  <a:pt x="6838171" y="5784171"/>
                </a:cubicBezTo>
                <a:cubicBezTo>
                  <a:pt x="6818693" y="5774254"/>
                  <a:pt x="6806181" y="5796611"/>
                  <a:pt x="6791231" y="5802772"/>
                </a:cubicBezTo>
                <a:lnTo>
                  <a:pt x="6745506" y="5812285"/>
                </a:lnTo>
                <a:lnTo>
                  <a:pt x="6714572" y="5815422"/>
                </a:lnTo>
                <a:lnTo>
                  <a:pt x="6710059" y="5815424"/>
                </a:lnTo>
                <a:lnTo>
                  <a:pt x="6672310" y="5808283"/>
                </a:lnTo>
                <a:cubicBezTo>
                  <a:pt x="6671542" y="5810036"/>
                  <a:pt x="6670468" y="5811687"/>
                  <a:pt x="6669118" y="5813181"/>
                </a:cubicBezTo>
                <a:lnTo>
                  <a:pt x="6657741" y="5818650"/>
                </a:lnTo>
                <a:lnTo>
                  <a:pt x="6647425" y="5813632"/>
                </a:lnTo>
                <a:lnTo>
                  <a:pt x="6600070" y="5806385"/>
                </a:lnTo>
                <a:lnTo>
                  <a:pt x="6531112" y="5801193"/>
                </a:lnTo>
                <a:lnTo>
                  <a:pt x="6520435" y="5796037"/>
                </a:lnTo>
                <a:cubicBezTo>
                  <a:pt x="6496467" y="5791093"/>
                  <a:pt x="6468393" y="5799321"/>
                  <a:pt x="6452509" y="5785889"/>
                </a:cubicBezTo>
                <a:lnTo>
                  <a:pt x="6417173" y="5785777"/>
                </a:lnTo>
                <a:lnTo>
                  <a:pt x="6413565" y="5791272"/>
                </a:lnTo>
                <a:lnTo>
                  <a:pt x="6403089" y="5790492"/>
                </a:lnTo>
                <a:lnTo>
                  <a:pt x="6400340" y="5791439"/>
                </a:lnTo>
                <a:cubicBezTo>
                  <a:pt x="6395093" y="5793274"/>
                  <a:pt x="6389877" y="5794902"/>
                  <a:pt x="6384541" y="5795714"/>
                </a:cubicBezTo>
                <a:cubicBezTo>
                  <a:pt x="6384816" y="5790709"/>
                  <a:pt x="6383401" y="5787669"/>
                  <a:pt x="6380988" y="5785886"/>
                </a:cubicBezTo>
                <a:lnTo>
                  <a:pt x="6376190" y="5784742"/>
                </a:lnTo>
                <a:lnTo>
                  <a:pt x="6203462" y="5794867"/>
                </a:lnTo>
                <a:lnTo>
                  <a:pt x="6189193" y="5804914"/>
                </a:lnTo>
                <a:lnTo>
                  <a:pt x="6143467" y="5814428"/>
                </a:lnTo>
                <a:lnTo>
                  <a:pt x="6112533" y="5817565"/>
                </a:lnTo>
                <a:lnTo>
                  <a:pt x="6108020" y="5817567"/>
                </a:lnTo>
                <a:lnTo>
                  <a:pt x="6070270" y="5810426"/>
                </a:lnTo>
                <a:cubicBezTo>
                  <a:pt x="6069504" y="5812178"/>
                  <a:pt x="6068430" y="5813830"/>
                  <a:pt x="6067079" y="5815324"/>
                </a:cubicBezTo>
                <a:lnTo>
                  <a:pt x="6055703" y="5820793"/>
                </a:lnTo>
                <a:lnTo>
                  <a:pt x="6045386" y="5815775"/>
                </a:lnTo>
                <a:lnTo>
                  <a:pt x="5998031" y="5808528"/>
                </a:lnTo>
                <a:lnTo>
                  <a:pt x="5985928" y="5807617"/>
                </a:lnTo>
                <a:lnTo>
                  <a:pt x="5484277" y="5837022"/>
                </a:lnTo>
                <a:lnTo>
                  <a:pt x="5050621" y="5862441"/>
                </a:lnTo>
                <a:lnTo>
                  <a:pt x="4764988" y="5879183"/>
                </a:lnTo>
                <a:lnTo>
                  <a:pt x="4742173" y="5880683"/>
                </a:lnTo>
                <a:cubicBezTo>
                  <a:pt x="4747668" y="5887795"/>
                  <a:pt x="4641947" y="5892753"/>
                  <a:pt x="4603476" y="5888890"/>
                </a:cubicBezTo>
                <a:lnTo>
                  <a:pt x="4602500" y="5888708"/>
                </a:lnTo>
                <a:lnTo>
                  <a:pt x="357873" y="6137509"/>
                </a:lnTo>
                <a:cubicBezTo>
                  <a:pt x="344313" y="6138247"/>
                  <a:pt x="332376" y="6122596"/>
                  <a:pt x="331163" y="6102479"/>
                </a:cubicBezTo>
                <a:lnTo>
                  <a:pt x="83" y="454154"/>
                </a:lnTo>
                <a:cubicBezTo>
                  <a:pt x="-1016" y="434071"/>
                  <a:pt x="8999" y="417193"/>
                  <a:pt x="22525" y="416348"/>
                </a:cubicBezTo>
                <a:lnTo>
                  <a:pt x="1139279" y="350888"/>
                </a:lnTo>
                <a:lnTo>
                  <a:pt x="1175131" y="338519"/>
                </a:lnTo>
                <a:cubicBezTo>
                  <a:pt x="1195616" y="337770"/>
                  <a:pt x="1200527" y="343876"/>
                  <a:pt x="1213225" y="346554"/>
                </a:cubicBezTo>
                <a:lnTo>
                  <a:pt x="1712871" y="317267"/>
                </a:lnTo>
                <a:lnTo>
                  <a:pt x="1779193" y="313380"/>
                </a:lnTo>
                <a:lnTo>
                  <a:pt x="1815597" y="300302"/>
                </a:lnTo>
                <a:cubicBezTo>
                  <a:pt x="1831010" y="308148"/>
                  <a:pt x="1840910" y="290458"/>
                  <a:pt x="1852738" y="285584"/>
                </a:cubicBezTo>
                <a:lnTo>
                  <a:pt x="1888919" y="278056"/>
                </a:lnTo>
                <a:lnTo>
                  <a:pt x="1916966" y="275572"/>
                </a:lnTo>
                <a:lnTo>
                  <a:pt x="1946834" y="281223"/>
                </a:lnTo>
                <a:cubicBezTo>
                  <a:pt x="1955094" y="281459"/>
                  <a:pt x="1956998" y="276740"/>
                  <a:pt x="1966525" y="276990"/>
                </a:cubicBezTo>
                <a:lnTo>
                  <a:pt x="2003994" y="282725"/>
                </a:lnTo>
                <a:lnTo>
                  <a:pt x="2058557" y="286832"/>
                </a:lnTo>
                <a:lnTo>
                  <a:pt x="2096277" y="292409"/>
                </a:lnTo>
                <a:lnTo>
                  <a:pt x="2103602" y="294364"/>
                </a:lnTo>
                <a:lnTo>
                  <a:pt x="2347448" y="280071"/>
                </a:lnTo>
                <a:lnTo>
                  <a:pt x="2365280" y="276360"/>
                </a:lnTo>
                <a:lnTo>
                  <a:pt x="2426123" y="275459"/>
                </a:lnTo>
                <a:lnTo>
                  <a:pt x="2434723" y="271325"/>
                </a:lnTo>
                <a:lnTo>
                  <a:pt x="2494266" y="271465"/>
                </a:lnTo>
                <a:cubicBezTo>
                  <a:pt x="2513884" y="269801"/>
                  <a:pt x="2547977" y="268614"/>
                  <a:pt x="2559092" y="264581"/>
                </a:cubicBezTo>
                <a:lnTo>
                  <a:pt x="2563462" y="256037"/>
                </a:lnTo>
                <a:lnTo>
                  <a:pt x="2577676" y="254477"/>
                </a:lnTo>
                <a:cubicBezTo>
                  <a:pt x="2578755" y="255048"/>
                  <a:pt x="2599278" y="253316"/>
                  <a:pt x="2600129" y="253320"/>
                </a:cubicBezTo>
                <a:lnTo>
                  <a:pt x="2650911" y="259040"/>
                </a:lnTo>
                <a:close/>
              </a:path>
            </a:pathLst>
          </a:custGeom>
        </p:spPr>
      </p:pic>
      <p:sp>
        <p:nvSpPr>
          <p:cNvPr id="2" name="Title"/>
          <p:cNvSpPr>
            <a:spLocks noGrp="1"/>
          </p:cNvSpPr>
          <p:nvPr>
            <p:ph type="ctrTitle"/>
          </p:nvPr>
        </p:nvSpPr>
        <p:spPr>
          <a:xfrm>
            <a:off x="8070885" y="813025"/>
            <a:ext cx="3995508" cy="928334"/>
          </a:xfrm>
        </p:spPr>
        <p:txBody>
          <a:bodyPr>
            <a:normAutofit/>
          </a:bodyPr>
          <a:lstStyle/>
          <a:p>
            <a:r>
              <a:rPr lang="en-US" dirty="0"/>
              <a:t>Pre –k class </a:t>
            </a:r>
          </a:p>
        </p:txBody>
      </p:sp>
      <p:sp>
        <p:nvSpPr>
          <p:cNvPr id="3" name="SubTitle"/>
          <p:cNvSpPr>
            <a:spLocks noGrp="1"/>
          </p:cNvSpPr>
          <p:nvPr>
            <p:ph type="subTitle" idx="1"/>
          </p:nvPr>
        </p:nvSpPr>
        <p:spPr>
          <a:xfrm>
            <a:off x="8070885" y="1618734"/>
            <a:ext cx="3425038" cy="2644347"/>
          </a:xfrm>
        </p:spPr>
        <p:txBody>
          <a:bodyPr vert="horz" lIns="91440" tIns="45720" rIns="91440" bIns="45720" rtlCol="0" anchor="t">
            <a:noAutofit/>
          </a:bodyPr>
          <a:lstStyle/>
          <a:p>
            <a:pPr>
              <a:lnSpc>
                <a:spcPct val="110000"/>
              </a:lnSpc>
            </a:pPr>
            <a:r>
              <a:rPr lang="en-US" sz="2800" b="1" dirty="0">
                <a:solidFill>
                  <a:srgbClr val="002060"/>
                </a:solidFill>
                <a:latin typeface="Calibri"/>
                <a:cs typeface="Calibri"/>
              </a:rPr>
              <a:t>Theme of the week </a:t>
            </a:r>
            <a:r>
              <a:rPr lang="en-US" sz="2800" b="1" dirty="0" smtClean="0">
                <a:solidFill>
                  <a:srgbClr val="002060"/>
                </a:solidFill>
                <a:latin typeface="Calibri"/>
                <a:cs typeface="Calibri"/>
              </a:rPr>
              <a:t>–</a:t>
            </a:r>
            <a:r>
              <a:rPr lang="en-US" sz="2000" b="1" dirty="0" smtClean="0">
                <a:solidFill>
                  <a:srgbClr val="00B050"/>
                </a:solidFill>
                <a:latin typeface="Calibri"/>
                <a:cs typeface="Calibri"/>
              </a:rPr>
              <a:t>General Awareness </a:t>
            </a:r>
            <a:r>
              <a:rPr lang="en-US" sz="2000" b="1" dirty="0" smtClean="0">
                <a:latin typeface="Calibri"/>
                <a:cs typeface="Calibri"/>
              </a:rPr>
              <a:t>–</a:t>
            </a:r>
          </a:p>
          <a:p>
            <a:pPr>
              <a:lnSpc>
                <a:spcPct val="110000"/>
              </a:lnSpc>
            </a:pPr>
            <a:r>
              <a:rPr lang="en-US" sz="2000" b="1" dirty="0" smtClean="0">
                <a:latin typeface="Calibri"/>
                <a:cs typeface="Calibri"/>
              </a:rPr>
              <a:t>Sea animals</a:t>
            </a:r>
            <a:r>
              <a:rPr lang="en-US" sz="2000" b="1" dirty="0">
                <a:latin typeface="Calibri"/>
                <a:cs typeface="Calibri"/>
              </a:rPr>
              <a:t>
</a:t>
            </a:r>
            <a:r>
              <a:rPr lang="en-US" sz="2000" b="1" dirty="0" smtClean="0">
                <a:solidFill>
                  <a:schemeClr val="accent2">
                    <a:lumMod val="75000"/>
                  </a:schemeClr>
                </a:solidFill>
                <a:latin typeface="Calibri"/>
                <a:cs typeface="Calibri"/>
              </a:rPr>
              <a:t>Math and Logic</a:t>
            </a:r>
            <a:r>
              <a:rPr lang="en-US" sz="2000" b="1" dirty="0" smtClean="0">
                <a:latin typeface="Calibri"/>
                <a:cs typeface="Calibri"/>
              </a:rPr>
              <a:t>: Number 7</a:t>
            </a:r>
          </a:p>
          <a:p>
            <a:pPr>
              <a:lnSpc>
                <a:spcPct val="110000"/>
              </a:lnSpc>
            </a:pPr>
            <a:r>
              <a:rPr lang="en-US" sz="2000" b="1" dirty="0" smtClean="0">
                <a:solidFill>
                  <a:srgbClr val="800080"/>
                </a:solidFill>
                <a:latin typeface="Calibri"/>
                <a:cs typeface="Calibri"/>
              </a:rPr>
              <a:t>Language and Literacy</a:t>
            </a:r>
            <a:r>
              <a:rPr lang="en-US" sz="2000" b="1" dirty="0" smtClean="0">
                <a:latin typeface="Calibri"/>
                <a:cs typeface="Calibri"/>
              </a:rPr>
              <a:t>-’m</a:t>
            </a:r>
            <a:r>
              <a:rPr lang="en-US" sz="2800" dirty="0" smtClean="0">
                <a:latin typeface="Calibri"/>
                <a:cs typeface="Calibri"/>
              </a:rPr>
              <a:t>’</a:t>
            </a:r>
            <a:endParaRPr lang="en-US" sz="2800" dirty="0">
              <a:latin typeface="Calibri"/>
              <a:cs typeface="Calibri"/>
            </a:endParaRPr>
          </a:p>
        </p:txBody>
      </p:sp>
      <p:sp>
        <p:nvSpPr>
          <p:cNvPr id="16" name="Freeform: Shape 15">
            <a:extLst>
              <a:ext uri="{FF2B5EF4-FFF2-40B4-BE49-F238E27FC236}">
                <a16:creationId xmlns="" xmlns:a16="http://schemas.microsoft.com/office/drawing/2014/main" id="{E857A3BA-A9AD-43E0-A911-3E9658723F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3922665">
            <a:off x="664635" y="-248395"/>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 xmlns:a16="http://schemas.microsoft.com/office/drawing/2014/main" id="{21B0DEDD-DA5F-418A-B256-C1F53D913AB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56005"/>
            <a:ext cx="358083" cy="358083"/>
            <a:chOff x="4135740" y="1745599"/>
            <a:chExt cx="558732" cy="558732"/>
          </a:xfrm>
        </p:grpSpPr>
        <p:grpSp>
          <p:nvGrpSpPr>
            <p:cNvPr id="19" name="Group 18">
              <a:extLst>
                <a:ext uri="{FF2B5EF4-FFF2-40B4-BE49-F238E27FC236}">
                  <a16:creationId xmlns="" xmlns:a16="http://schemas.microsoft.com/office/drawing/2014/main" id="{AA9D8498-7B91-40F3-A731-2B4443F6B60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45599"/>
              <a:ext cx="558732" cy="558732"/>
              <a:chOff x="1028007" y="1706560"/>
              <a:chExt cx="575710" cy="575710"/>
            </a:xfrm>
          </p:grpSpPr>
          <p:cxnSp>
            <p:nvCxnSpPr>
              <p:cNvPr id="21" name="Straight Connector 20">
                <a:extLst>
                  <a:ext uri="{FF2B5EF4-FFF2-40B4-BE49-F238E27FC236}">
                    <a16:creationId xmlns="" xmlns:a16="http://schemas.microsoft.com/office/drawing/2014/main" id="{FC14BFE5-C2A1-474A-AC02-DCD8519CAF9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72CF4ECB-6EDD-4A8E-A497-54D2957D68B6}"/>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 xmlns:a16="http://schemas.microsoft.com/office/drawing/2014/main" id="{B3E26055-BF58-4169-90CE-4F652B4271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rot="21428622">
            <a:off x="878249" y="766997"/>
            <a:ext cx="6695145" cy="5078313"/>
          </a:xfrm>
          <a:prstGeom prst="rect">
            <a:avLst/>
          </a:prstGeom>
        </p:spPr>
        <p:txBody>
          <a:bodyPr wrap="square">
            <a:spAutoFit/>
          </a:bodyPr>
          <a:lstStyle/>
          <a:p>
            <a:r>
              <a:rPr lang="en-US" b="1" dirty="0">
                <a:solidFill>
                  <a:schemeClr val="bg1"/>
                </a:solidFill>
                <a:latin typeface="Cambria" panose="02040503050406030204" pitchFamily="18" charset="0"/>
                <a:ea typeface="Cambria" panose="02040503050406030204" pitchFamily="18" charset="0"/>
              </a:rPr>
              <a:t>The learning </a:t>
            </a:r>
            <a:r>
              <a:rPr lang="en-US" b="1" dirty="0" smtClean="0">
                <a:solidFill>
                  <a:schemeClr val="bg1"/>
                </a:solidFill>
                <a:latin typeface="Cambria" panose="02040503050406030204" pitchFamily="18" charset="0"/>
                <a:ea typeface="Cambria" panose="02040503050406030204" pitchFamily="18" charset="0"/>
              </a:rPr>
              <a:t>center </a:t>
            </a:r>
            <a:r>
              <a:rPr lang="en-US" b="1" dirty="0">
                <a:solidFill>
                  <a:schemeClr val="bg1"/>
                </a:solidFill>
                <a:latin typeface="Cambria" panose="02040503050406030204" pitchFamily="18" charset="0"/>
                <a:ea typeface="Cambria" panose="02040503050406030204" pitchFamily="18" charset="0"/>
              </a:rPr>
              <a:t>activities are marked as child-led and facilitator-led activities. </a:t>
            </a:r>
            <a:r>
              <a:rPr lang="en-US" b="1" dirty="0" smtClean="0">
                <a:solidFill>
                  <a:schemeClr val="bg1"/>
                </a:solidFill>
                <a:latin typeface="Cambria" panose="02040503050406030204" pitchFamily="18" charset="0"/>
                <a:ea typeface="Cambria" panose="02040503050406030204" pitchFamily="18" charset="0"/>
              </a:rPr>
              <a:t>They are planned </a:t>
            </a:r>
            <a:r>
              <a:rPr lang="en-US" b="1" dirty="0">
                <a:solidFill>
                  <a:schemeClr val="bg1"/>
                </a:solidFill>
                <a:latin typeface="Cambria" panose="02040503050406030204" pitchFamily="18" charset="0"/>
                <a:ea typeface="Cambria" panose="02040503050406030204" pitchFamily="18" charset="0"/>
              </a:rPr>
              <a:t>in such a way that both child-led activities can be provided, and the children can be encouraged to choose between them (in the case of two child-led activities). Once they have completed, the groups should be exchanged. While some children are engaged in child-led activities, the facilitator-led activity can be done with the rest. Ensure that</a:t>
            </a:r>
            <a:r>
              <a:rPr lang="en-US" b="1" dirty="0" smtClean="0">
                <a:solidFill>
                  <a:schemeClr val="bg1"/>
                </a:solidFill>
                <a:latin typeface="Cambria" panose="02040503050406030204" pitchFamily="18" charset="0"/>
                <a:ea typeface="Cambria" panose="02040503050406030204" pitchFamily="18" charset="0"/>
              </a:rPr>
              <a:t>:</a:t>
            </a:r>
          </a:p>
          <a:p>
            <a:r>
              <a:rPr lang="en-US" b="1" dirty="0" smtClean="0">
                <a:solidFill>
                  <a:schemeClr val="bg1"/>
                </a:solidFill>
                <a:latin typeface="Cambria" panose="02040503050406030204" pitchFamily="18" charset="0"/>
                <a:ea typeface="Cambria" panose="02040503050406030204" pitchFamily="18" charset="0"/>
              </a:rPr>
              <a:t> </a:t>
            </a:r>
            <a:r>
              <a:rPr lang="en-US" b="1" dirty="0">
                <a:solidFill>
                  <a:schemeClr val="bg1"/>
                </a:solidFill>
                <a:latin typeface="Cambria" panose="02040503050406030204" pitchFamily="18" charset="0"/>
                <a:ea typeface="Cambria" panose="02040503050406030204" pitchFamily="18" charset="0"/>
              </a:rPr>
              <a:t>• Child-led activities are explained to the children first. </a:t>
            </a:r>
            <a:endParaRPr lang="en-US" b="1" dirty="0" smtClean="0">
              <a:solidFill>
                <a:schemeClr val="bg1"/>
              </a:solidFill>
              <a:latin typeface="Cambria" panose="02040503050406030204" pitchFamily="18" charset="0"/>
              <a:ea typeface="Cambria" panose="02040503050406030204" pitchFamily="18" charset="0"/>
            </a:endParaRPr>
          </a:p>
          <a:p>
            <a:r>
              <a:rPr lang="en-US" b="1" dirty="0" smtClean="0">
                <a:solidFill>
                  <a:schemeClr val="bg1"/>
                </a:solidFill>
                <a:latin typeface="Cambria" panose="02040503050406030204" pitchFamily="18" charset="0"/>
                <a:ea typeface="Cambria" panose="02040503050406030204" pitchFamily="18" charset="0"/>
              </a:rPr>
              <a:t>• </a:t>
            </a:r>
            <a:r>
              <a:rPr lang="en-US" b="1" dirty="0">
                <a:solidFill>
                  <a:schemeClr val="bg1"/>
                </a:solidFill>
                <a:latin typeface="Cambria" panose="02040503050406030204" pitchFamily="18" charset="0"/>
                <a:ea typeface="Cambria" panose="02040503050406030204" pitchFamily="18" charset="0"/>
              </a:rPr>
              <a:t>They should be encouraged to do all the activities regardless of the chosen activity </a:t>
            </a:r>
            <a:endParaRPr lang="en-US" b="1" dirty="0" smtClean="0">
              <a:solidFill>
                <a:schemeClr val="bg1"/>
              </a:solidFill>
              <a:latin typeface="Cambria" panose="02040503050406030204" pitchFamily="18" charset="0"/>
              <a:ea typeface="Cambria" panose="02040503050406030204" pitchFamily="18" charset="0"/>
            </a:endParaRPr>
          </a:p>
          <a:p>
            <a:r>
              <a:rPr lang="en-US" b="1" dirty="0" smtClean="0">
                <a:solidFill>
                  <a:schemeClr val="bg1"/>
                </a:solidFill>
                <a:latin typeface="Cambria" panose="02040503050406030204" pitchFamily="18" charset="0"/>
                <a:ea typeface="Cambria" panose="02040503050406030204" pitchFamily="18" charset="0"/>
              </a:rPr>
              <a:t>• </a:t>
            </a:r>
            <a:r>
              <a:rPr lang="en-US" b="1" dirty="0">
                <a:solidFill>
                  <a:schemeClr val="bg1"/>
                </a:solidFill>
                <a:latin typeface="Cambria" panose="02040503050406030204" pitchFamily="18" charset="0"/>
                <a:ea typeface="Cambria" panose="02040503050406030204" pitchFamily="18" charset="0"/>
              </a:rPr>
              <a:t>The facilitator to make sure that conversation points are used to summarize the child-led activity or use them while the activity is in progress for observation purposes</a:t>
            </a:r>
            <a:r>
              <a:rPr lang="en-US" b="1" dirty="0" smtClean="0">
                <a:solidFill>
                  <a:schemeClr val="bg1"/>
                </a:solidFill>
                <a:latin typeface="Cambria" panose="02040503050406030204" pitchFamily="18" charset="0"/>
                <a:ea typeface="Cambria" panose="02040503050406030204" pitchFamily="18" charset="0"/>
              </a:rPr>
              <a:t>.</a:t>
            </a:r>
          </a:p>
          <a:p>
            <a:r>
              <a:rPr lang="en-US" b="1" dirty="0" smtClean="0">
                <a:solidFill>
                  <a:schemeClr val="bg1"/>
                </a:solidFill>
                <a:latin typeface="Cambria" panose="02040503050406030204" pitchFamily="18" charset="0"/>
                <a:ea typeface="Cambria" panose="02040503050406030204" pitchFamily="18" charset="0"/>
              </a:rPr>
              <a:t> </a:t>
            </a:r>
            <a:r>
              <a:rPr lang="en-US" b="1" dirty="0">
                <a:solidFill>
                  <a:schemeClr val="bg1"/>
                </a:solidFill>
                <a:latin typeface="Cambria" panose="02040503050406030204" pitchFamily="18" charset="0"/>
                <a:ea typeface="Cambria" panose="02040503050406030204" pitchFamily="18" charset="0"/>
              </a:rPr>
              <a:t>• Supervision is mandatory for child-led activities </a:t>
            </a:r>
            <a:r>
              <a:rPr lang="en-US" b="1" dirty="0" smtClean="0">
                <a:solidFill>
                  <a:schemeClr val="bg1"/>
                </a:solidFill>
                <a:latin typeface="Cambria" panose="02040503050406030204" pitchFamily="18" charset="0"/>
                <a:ea typeface="Cambria" panose="02040503050406030204" pitchFamily="18" charset="0"/>
              </a:rPr>
              <a:t>too</a:t>
            </a:r>
          </a:p>
          <a:p>
            <a:r>
              <a:rPr lang="en-US" b="1" dirty="0" smtClean="0">
                <a:solidFill>
                  <a:schemeClr val="bg1"/>
                </a:solidFill>
                <a:latin typeface="Cambria" panose="02040503050406030204" pitchFamily="18" charset="0"/>
                <a:ea typeface="Cambria" panose="02040503050406030204" pitchFamily="18" charset="0"/>
              </a:rPr>
              <a:t>To ensure the safety of the children ,caregivers can be  in charge  of child led activities and facilitators will be supervising the class.</a:t>
            </a:r>
            <a:endParaRPr lang="en-IN" b="1" dirty="0">
              <a:solidFill>
                <a:schemeClr val="bg1"/>
              </a:solidFill>
              <a:latin typeface="Cambria" panose="02040503050406030204" pitchFamily="18" charset="0"/>
              <a:ea typeface="Cambria" panose="02040503050406030204" pitchFamily="18" charset="0"/>
            </a:endParaRPr>
          </a:p>
        </p:txBody>
      </p:sp>
      <p:sp>
        <p:nvSpPr>
          <p:cNvPr id="7" name="TextBox 6"/>
          <p:cNvSpPr txBox="1"/>
          <p:nvPr/>
        </p:nvSpPr>
        <p:spPr>
          <a:xfrm>
            <a:off x="8760941" y="4905632"/>
            <a:ext cx="2533135" cy="369332"/>
          </a:xfrm>
          <a:prstGeom prst="rect">
            <a:avLst/>
          </a:prstGeom>
          <a:noFill/>
        </p:spPr>
        <p:txBody>
          <a:bodyPr wrap="square" rtlCol="0">
            <a:spAutoFit/>
          </a:bodyPr>
          <a:lstStyle/>
          <a:p>
            <a:r>
              <a:rPr lang="en-IN" dirty="0" smtClean="0"/>
              <a:t>From: </a:t>
            </a:r>
            <a:r>
              <a:rPr lang="en-IN" dirty="0" err="1"/>
              <a:t>J</a:t>
            </a:r>
            <a:r>
              <a:rPr lang="en-IN" dirty="0" err="1" smtClean="0"/>
              <a:t>ayapriya</a:t>
            </a:r>
            <a:r>
              <a:rPr lang="en-IN" dirty="0" smtClean="0"/>
              <a:t> G</a:t>
            </a:r>
          </a:p>
        </p:txBody>
      </p:sp>
    </p:spTree>
    <p:extLst>
      <p:ext uri="{BB962C8B-B14F-4D97-AF65-F5344CB8AC3E}">
        <p14:creationId xmlns:p14="http://schemas.microsoft.com/office/powerpoint/2010/main" val="2898677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CAB71B-E8F9-FA99-20D0-83D2B8C061B1}"/>
              </a:ext>
            </a:extLst>
          </p:cNvPr>
          <p:cNvSpPr>
            <a:spLocks noGrp="1"/>
          </p:cNvSpPr>
          <p:nvPr>
            <p:ph type="title"/>
          </p:nvPr>
        </p:nvSpPr>
        <p:spPr/>
        <p:txBody>
          <a:bodyPr>
            <a:normAutofit/>
          </a:bodyPr>
          <a:lstStyle/>
          <a:p>
            <a:r>
              <a:rPr lang="en-US" dirty="0" smtClean="0"/>
              <a:t>Sensory center</a:t>
            </a:r>
            <a:br>
              <a:rPr lang="en-US" dirty="0" smtClean="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78529" y="365126"/>
            <a:ext cx="2905431" cy="1743894"/>
          </a:xfrm>
        </p:spPr>
      </p:pic>
      <p:sp>
        <p:nvSpPr>
          <p:cNvPr id="6" name="TextBox 5"/>
          <p:cNvSpPr txBox="1"/>
          <p:nvPr/>
        </p:nvSpPr>
        <p:spPr>
          <a:xfrm>
            <a:off x="294968" y="2772696"/>
            <a:ext cx="11002297" cy="3785652"/>
          </a:xfrm>
          <a:prstGeom prst="rect">
            <a:avLst/>
          </a:prstGeom>
          <a:noFill/>
        </p:spPr>
        <p:txBody>
          <a:bodyPr wrap="square" rtlCol="0">
            <a:spAutoFit/>
          </a:bodyPr>
          <a:lstStyle/>
          <a:p>
            <a:r>
              <a:rPr lang="en-IN" sz="2400" b="1" dirty="0">
                <a:solidFill>
                  <a:schemeClr val="accent5">
                    <a:lumMod val="75000"/>
                  </a:schemeClr>
                </a:solidFill>
              </a:rPr>
              <a:t>Child-led activity</a:t>
            </a:r>
            <a:r>
              <a:rPr lang="en-IN" sz="2400" dirty="0"/>
              <a:t>:</a:t>
            </a:r>
            <a:endParaRPr lang="en-IN" sz="2200" dirty="0">
              <a:cs typeface="Calibri"/>
            </a:endParaRPr>
          </a:p>
          <a:p>
            <a:endParaRPr lang="en-US" sz="2400" b="1" dirty="0" smtClean="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To </a:t>
            </a:r>
            <a:r>
              <a:rPr lang="en-US" sz="2400" b="1" dirty="0">
                <a:latin typeface="Calibri" panose="020F0502020204030204" pitchFamily="34" charset="0"/>
                <a:cs typeface="Calibri" panose="020F0502020204030204" pitchFamily="34" charset="0"/>
              </a:rPr>
              <a:t>introduce letter </a:t>
            </a:r>
            <a:r>
              <a:rPr lang="en-US" sz="2400" b="1" dirty="0" smtClean="0">
                <a:latin typeface="Calibri" panose="020F0502020204030204" pitchFamily="34" charset="0"/>
                <a:cs typeface="Calibri" panose="020F0502020204030204" pitchFamily="34" charset="0"/>
              </a:rPr>
              <a:t>formation </a:t>
            </a:r>
            <a:r>
              <a:rPr lang="en-US" sz="2400" dirty="0" smtClean="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This activity provides a tactile and engaging way for children to practice forming the letter "m", preparing them for writing the letter on </a:t>
            </a:r>
            <a:r>
              <a:rPr lang="en-US" sz="2400" dirty="0" smtClean="0">
                <a:latin typeface="Calibri" panose="020F0502020204030204" pitchFamily="34" charset="0"/>
                <a:cs typeface="Calibri" panose="020F0502020204030204" pitchFamily="34" charset="0"/>
              </a:rPr>
              <a:t>paper</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To </a:t>
            </a:r>
            <a:r>
              <a:rPr lang="en-US" sz="2400" dirty="0">
                <a:latin typeface="Calibri" panose="020F0502020204030204" pitchFamily="34" charset="0"/>
                <a:cs typeface="Calibri" panose="020F0502020204030204" pitchFamily="34" charset="0"/>
              </a:rPr>
              <a:t>promote sensory </a:t>
            </a:r>
            <a:r>
              <a:rPr lang="en-US" sz="2400" dirty="0" smtClean="0">
                <a:latin typeface="Calibri" panose="020F0502020204030204" pitchFamily="34" charset="0"/>
                <a:cs typeface="Calibri" panose="020F0502020204030204" pitchFamily="34" charset="0"/>
              </a:rPr>
              <a:t>exploration . Working </a:t>
            </a:r>
            <a:r>
              <a:rPr lang="en-US" sz="2400" dirty="0">
                <a:latin typeface="Calibri" panose="020F0502020204030204" pitchFamily="34" charset="0"/>
                <a:cs typeface="Calibri" panose="020F0502020204030204" pitchFamily="34" charset="0"/>
              </a:rPr>
              <a:t>with play dough engages the sense of touch, providing a calming and enjoyable sensory experience</a:t>
            </a:r>
            <a:r>
              <a:rPr lang="en-US" sz="2400" dirty="0" smtClean="0">
                <a:latin typeface="Calibri" panose="020F0502020204030204" pitchFamily="34" charset="0"/>
                <a:cs typeface="Calibri" panose="020F0502020204030204" pitchFamily="34" charset="0"/>
              </a:rPr>
              <a:t>.</a:t>
            </a:r>
          </a:p>
          <a:p>
            <a:r>
              <a:rPr lang="en-US" sz="2400" b="1" dirty="0" smtClean="0">
                <a:latin typeface="Calibri" panose="020F0502020204030204" pitchFamily="34" charset="0"/>
                <a:cs typeface="Calibri" panose="020F0502020204030204" pitchFamily="34" charset="0"/>
              </a:rPr>
              <a:t>Objective </a:t>
            </a:r>
            <a:r>
              <a:rPr lang="en-US" sz="2400" dirty="0" smtClean="0">
                <a:latin typeface="Calibri" panose="020F0502020204030204" pitchFamily="34" charset="0"/>
                <a:cs typeface="Calibri" panose="020F0502020204030204" pitchFamily="34" charset="0"/>
              </a:rPr>
              <a:t>: This </a:t>
            </a:r>
            <a:r>
              <a:rPr lang="en-US" sz="2400" dirty="0">
                <a:latin typeface="Calibri" panose="020F0502020204030204" pitchFamily="34" charset="0"/>
                <a:cs typeface="Calibri" panose="020F0502020204030204" pitchFamily="34" charset="0"/>
              </a:rPr>
              <a:t>sensory center activity is designed to help children learn the letter "m" through tactile and visual </a:t>
            </a:r>
            <a:r>
              <a:rPr lang="en-US" sz="2400" dirty="0" smtClean="0">
                <a:latin typeface="Calibri" panose="020F0502020204030204" pitchFamily="34" charset="0"/>
                <a:cs typeface="Calibri" panose="020F0502020204030204" pitchFamily="34" charset="0"/>
              </a:rPr>
              <a:t>experiences . </a:t>
            </a:r>
          </a:p>
          <a:p>
            <a:r>
              <a:rPr lang="en-US" sz="2400" dirty="0" smtClean="0">
                <a:latin typeface="Calibri" panose="020F0502020204030204" pitchFamily="34" charset="0"/>
                <a:cs typeface="Calibri" panose="020F0502020204030204" pitchFamily="34" charset="0"/>
              </a:rPr>
              <a:t>Multisensory learning : This </a:t>
            </a:r>
            <a:r>
              <a:rPr lang="en-US" sz="2400" dirty="0">
                <a:latin typeface="Calibri" panose="020F0502020204030204" pitchFamily="34" charset="0"/>
                <a:cs typeface="Calibri" panose="020F0502020204030204" pitchFamily="34" charset="0"/>
              </a:rPr>
              <a:t>approach engages multiple senses, which can help children learn and remember information more effectively.</a:t>
            </a:r>
            <a:endParaRPr lang="en-IN"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2934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8E701F-905D-40F7-B90B-22DB187C9D1F}"/>
              </a:ext>
            </a:extLst>
          </p:cNvPr>
          <p:cNvSpPr>
            <a:spLocks noGrp="1"/>
          </p:cNvSpPr>
          <p:nvPr>
            <p:ph type="title"/>
          </p:nvPr>
        </p:nvSpPr>
        <p:spPr/>
        <p:txBody>
          <a:bodyPr/>
          <a:lstStyle/>
          <a:p>
            <a:r>
              <a:rPr lang="en-US" dirty="0" smtClean="0"/>
              <a:t>Math center</a:t>
            </a:r>
            <a:endParaRPr lang="en-US" dirty="0"/>
          </a:p>
        </p:txBody>
      </p:sp>
      <p:pic>
        <p:nvPicPr>
          <p:cNvPr id="4" name="Content Placeholder 3">
            <a:extLst>
              <a:ext uri="{FF2B5EF4-FFF2-40B4-BE49-F238E27FC236}">
                <a16:creationId xmlns="" xmlns:a16="http://schemas.microsoft.com/office/drawing/2014/main" id="{94B051A1-02D0-0C53-08A8-503D06E977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94549" y="365126"/>
            <a:ext cx="2794444" cy="2099106"/>
          </a:xfrm>
        </p:spPr>
      </p:pic>
      <p:sp>
        <p:nvSpPr>
          <p:cNvPr id="3" name="TextBox 2"/>
          <p:cNvSpPr txBox="1"/>
          <p:nvPr/>
        </p:nvSpPr>
        <p:spPr>
          <a:xfrm>
            <a:off x="130842" y="2464232"/>
            <a:ext cx="11930316" cy="4031873"/>
          </a:xfrm>
          <a:prstGeom prst="rect">
            <a:avLst/>
          </a:prstGeom>
          <a:noFill/>
        </p:spPr>
        <p:txBody>
          <a:bodyPr wrap="square" rtlCol="0">
            <a:spAutoFit/>
          </a:bodyPr>
          <a:lstStyle/>
          <a:p>
            <a:r>
              <a:rPr lang="en-US" sz="2800" b="1" dirty="0" smtClean="0">
                <a:solidFill>
                  <a:schemeClr val="accent5">
                    <a:lumMod val="75000"/>
                  </a:schemeClr>
                </a:solidFill>
                <a:latin typeface="Cambria" panose="02040503050406030204" pitchFamily="18" charset="0"/>
                <a:ea typeface="Cambria" panose="02040503050406030204" pitchFamily="18" charset="0"/>
              </a:rPr>
              <a:t>Facilitator –led activity</a:t>
            </a:r>
          </a:p>
          <a:p>
            <a:r>
              <a:rPr lang="en-IN" sz="2800" b="1" dirty="0" smtClean="0">
                <a:latin typeface="Cambria" panose="02040503050406030204" pitchFamily="18" charset="0"/>
                <a:ea typeface="Cambria" panose="02040503050406030204" pitchFamily="18" charset="0"/>
              </a:rPr>
              <a:t>Roll </a:t>
            </a:r>
            <a:r>
              <a:rPr lang="en-IN" sz="2800" b="1" dirty="0" smtClean="0">
                <a:latin typeface="Cambria" panose="02040503050406030204" pitchFamily="18" charset="0"/>
                <a:ea typeface="Cambria" panose="02040503050406030204" pitchFamily="18" charset="0"/>
              </a:rPr>
              <a:t>the dice game </a:t>
            </a:r>
            <a:r>
              <a:rPr lang="en-IN" dirty="0" smtClean="0"/>
              <a:t>:</a:t>
            </a:r>
          </a:p>
          <a:p>
            <a:r>
              <a:rPr lang="en-US" sz="2000" dirty="0" smtClean="0">
                <a:latin typeface="Calibri" panose="020F0502020204030204" pitchFamily="34" charset="0"/>
                <a:cs typeface="Calibri" panose="020F0502020204030204" pitchFamily="34" charset="0"/>
              </a:rPr>
              <a:t>1.Distribute the worksheets to the children.</a:t>
            </a:r>
          </a:p>
          <a:p>
            <a:r>
              <a:rPr lang="en-US" sz="2000" dirty="0" smtClean="0">
                <a:latin typeface="Calibri" panose="020F0502020204030204" pitchFamily="34" charset="0"/>
                <a:cs typeface="Calibri" panose="020F0502020204030204" pitchFamily="34" charset="0"/>
              </a:rPr>
              <a:t>2.Explain </a:t>
            </a:r>
            <a:r>
              <a:rPr lang="en-US" sz="2000" dirty="0">
                <a:latin typeface="Calibri" panose="020F0502020204030204" pitchFamily="34" charset="0"/>
                <a:cs typeface="Calibri" panose="020F0502020204030204" pitchFamily="34" charset="0"/>
              </a:rPr>
              <a:t>the activity: "We will roll the dice, </a:t>
            </a:r>
            <a:r>
              <a:rPr lang="en-US" sz="2000" dirty="0" smtClean="0">
                <a:latin typeface="Calibri" panose="020F0502020204030204" pitchFamily="34" charset="0"/>
                <a:cs typeface="Calibri" panose="020F0502020204030204" pitchFamily="34" charset="0"/>
              </a:rPr>
              <a:t>and </a:t>
            </a:r>
            <a:r>
              <a:rPr lang="en-US" sz="2000" dirty="0">
                <a:latin typeface="Calibri" panose="020F0502020204030204" pitchFamily="34" charset="0"/>
                <a:cs typeface="Calibri" panose="020F0502020204030204" pitchFamily="34" charset="0"/>
              </a:rPr>
              <a:t>then count the number of times the </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letter 'm‘ appears </a:t>
            </a:r>
            <a:r>
              <a:rPr lang="en-US" sz="2000" dirty="0">
                <a:latin typeface="Calibri" panose="020F0502020204030204" pitchFamily="34" charset="0"/>
                <a:cs typeface="Calibri" panose="020F0502020204030204" pitchFamily="34" charset="0"/>
              </a:rPr>
              <a:t>on the worksheet</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3.Demonstrate </a:t>
            </a:r>
            <a:r>
              <a:rPr lang="en-US" sz="2000" dirty="0">
                <a:latin typeface="Calibri" panose="020F0502020204030204" pitchFamily="34" charset="0"/>
                <a:cs typeface="Calibri" panose="020F0502020204030204" pitchFamily="34" charset="0"/>
              </a:rPr>
              <a:t>rolling the dice and counting the </a:t>
            </a:r>
            <a:r>
              <a:rPr lang="en-US" sz="2000" dirty="0" smtClean="0">
                <a:latin typeface="Calibri" panose="020F0502020204030204" pitchFamily="34" charset="0"/>
                <a:cs typeface="Calibri" panose="020F0502020204030204" pitchFamily="34" charset="0"/>
              </a:rPr>
              <a:t>letter “m” </a:t>
            </a:r>
            <a:r>
              <a:rPr lang="en-US" sz="2000" dirty="0">
                <a:latin typeface="Calibri" panose="020F0502020204030204" pitchFamily="34" charset="0"/>
                <a:cs typeface="Calibri" panose="020F0502020204030204" pitchFamily="34" charset="0"/>
              </a:rPr>
              <a:t>on the worksheet</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4</a:t>
            </a:r>
            <a:r>
              <a:rPr lang="en-US" sz="2000" dirty="0">
                <a:latin typeface="Calibri" panose="020F0502020204030204" pitchFamily="34" charset="0"/>
                <a:cs typeface="Calibri" panose="020F0502020204030204" pitchFamily="34" charset="0"/>
              </a:rPr>
              <a:t>. Have the children take turns rolling the dice</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5</a:t>
            </a:r>
            <a:r>
              <a:rPr lang="en-US" sz="2000" dirty="0">
                <a:latin typeface="Calibri" panose="020F0502020204030204" pitchFamily="34" charset="0"/>
                <a:cs typeface="Calibri" panose="020F0502020204030204" pitchFamily="34" charset="0"/>
              </a:rPr>
              <a:t>. After rolling the dice, ask the child to count </a:t>
            </a:r>
            <a:r>
              <a:rPr lang="en-US" sz="2000" dirty="0" smtClean="0">
                <a:latin typeface="Calibri" panose="020F0502020204030204" pitchFamily="34" charset="0"/>
                <a:cs typeface="Calibri" panose="020F0502020204030204" pitchFamily="34" charset="0"/>
              </a:rPr>
              <a:t>the number </a:t>
            </a:r>
            <a:r>
              <a:rPr lang="en-US" sz="2000" dirty="0">
                <a:latin typeface="Calibri" panose="020F0502020204030204" pitchFamily="34" charset="0"/>
                <a:cs typeface="Calibri" panose="020F0502020204030204" pitchFamily="34" charset="0"/>
              </a:rPr>
              <a:t>of times the letter "m" </a:t>
            </a:r>
            <a:r>
              <a:rPr lang="en-US" sz="2000" dirty="0" smtClean="0">
                <a:latin typeface="Calibri" panose="020F0502020204030204" pitchFamily="34" charset="0"/>
                <a:cs typeface="Calibri" panose="020F0502020204030204" pitchFamily="34" charset="0"/>
              </a:rPr>
              <a:t>appears</a:t>
            </a:r>
          </a:p>
          <a:p>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on the </a:t>
            </a:r>
            <a:r>
              <a:rPr lang="en-US" sz="2000" dirty="0" smtClean="0">
                <a:latin typeface="Calibri" panose="020F0502020204030204" pitchFamily="34" charset="0"/>
                <a:cs typeface="Calibri" panose="020F0502020204030204" pitchFamily="34" charset="0"/>
              </a:rPr>
              <a:t>work Sheet</a:t>
            </a:r>
          </a:p>
          <a:p>
            <a:r>
              <a:rPr lang="en-US" sz="2000" dirty="0" smtClean="0">
                <a:latin typeface="Calibri" panose="020F0502020204030204" pitchFamily="34" charset="0"/>
                <a:cs typeface="Calibri" panose="020F0502020204030204" pitchFamily="34" charset="0"/>
              </a:rPr>
              <a:t>6</a:t>
            </a:r>
            <a:r>
              <a:rPr lang="en-US" sz="2000" dirty="0">
                <a:latin typeface="Calibri" panose="020F0502020204030204" pitchFamily="34" charset="0"/>
                <a:cs typeface="Calibri" panose="020F0502020204030204" pitchFamily="34" charset="0"/>
              </a:rPr>
              <a:t>. Encourage the child to place the sea </a:t>
            </a:r>
            <a:r>
              <a:rPr lang="en-US" sz="2000" dirty="0" smtClean="0">
                <a:latin typeface="Calibri" panose="020F0502020204030204" pitchFamily="34" charset="0"/>
                <a:cs typeface="Calibri" panose="020F0502020204030204" pitchFamily="34" charset="0"/>
              </a:rPr>
              <a:t>animal counters </a:t>
            </a:r>
            <a:r>
              <a:rPr lang="en-US" sz="2000" dirty="0">
                <a:latin typeface="Calibri" panose="020F0502020204030204" pitchFamily="34" charset="0"/>
                <a:cs typeface="Calibri" panose="020F0502020204030204" pitchFamily="34" charset="0"/>
              </a:rPr>
              <a:t>on letter m  on the </a:t>
            </a:r>
            <a:r>
              <a:rPr lang="en-US" sz="2000" dirty="0" smtClean="0">
                <a:latin typeface="Calibri" panose="020F0502020204030204" pitchFamily="34" charset="0"/>
                <a:cs typeface="Calibri" panose="020F0502020204030204" pitchFamily="34" charset="0"/>
              </a:rPr>
              <a:t>worksheet.</a:t>
            </a:r>
          </a:p>
          <a:p>
            <a:r>
              <a:rPr lang="en-US" sz="2000" dirty="0" smtClean="0">
                <a:latin typeface="Calibri" panose="020F0502020204030204" pitchFamily="34" charset="0"/>
                <a:cs typeface="Calibri" panose="020F0502020204030204" pitchFamily="34" charset="0"/>
              </a:rPr>
              <a:t>7</a:t>
            </a:r>
            <a:r>
              <a:rPr lang="en-US" sz="2000" dirty="0">
                <a:latin typeface="Calibri" panose="020F0502020204030204" pitchFamily="34" charset="0"/>
                <a:cs typeface="Calibri" panose="020F0502020204030204" pitchFamily="34" charset="0"/>
              </a:rPr>
              <a:t>. Repeat the activity several times, allowing each child to </a:t>
            </a:r>
            <a:r>
              <a:rPr lang="en-US" sz="2000" dirty="0" smtClean="0">
                <a:latin typeface="Calibri" panose="020F0502020204030204" pitchFamily="34" charset="0"/>
                <a:cs typeface="Calibri" panose="020F0502020204030204" pitchFamily="34" charset="0"/>
              </a:rPr>
              <a:t>participate.</a:t>
            </a:r>
          </a:p>
          <a:p>
            <a:r>
              <a:rPr lang="en-US" sz="2000" b="1" dirty="0" smtClean="0">
                <a:latin typeface="Calibri" panose="020F0502020204030204" pitchFamily="34" charset="0"/>
                <a:cs typeface="Calibri" panose="020F0502020204030204" pitchFamily="34" charset="0"/>
              </a:rPr>
              <a:t>Objective</a:t>
            </a:r>
            <a:r>
              <a:rPr lang="en-US" sz="2000" b="1"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children will </a:t>
            </a:r>
            <a:r>
              <a:rPr lang="en-US" sz="2000" dirty="0" smtClean="0">
                <a:latin typeface="Calibri" panose="020F0502020204030204" pitchFamily="34" charset="0"/>
                <a:cs typeface="Calibri" panose="020F0502020204030204" pitchFamily="34" charset="0"/>
              </a:rPr>
              <a:t>recognize </a:t>
            </a:r>
            <a:r>
              <a:rPr lang="en-US" sz="2000" dirty="0">
                <a:latin typeface="Calibri" panose="020F0502020204030204" pitchFamily="34" charset="0"/>
                <a:cs typeface="Calibri" panose="020F0502020204030204" pitchFamily="34" charset="0"/>
              </a:rPr>
              <a:t>the number on dice and count letter </a:t>
            </a:r>
            <a:r>
              <a:rPr lang="en-US" sz="2000" dirty="0" smtClean="0">
                <a:latin typeface="Calibri" panose="020F0502020204030204" pitchFamily="34" charset="0"/>
                <a:cs typeface="Calibri" panose="020F0502020204030204" pitchFamily="34" charset="0"/>
              </a:rPr>
              <a:t>m.</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9812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Art centre</a:t>
            </a:r>
            <a:br>
              <a:rPr lang="en-IN" dirty="0" smtClean="0"/>
            </a:br>
            <a:endParaRPr lang="en-IN" dirty="0"/>
          </a:p>
        </p:txBody>
      </p:sp>
      <p:sp>
        <p:nvSpPr>
          <p:cNvPr id="3" name="Content Placeholder 2"/>
          <p:cNvSpPr>
            <a:spLocks noGrp="1"/>
          </p:cNvSpPr>
          <p:nvPr>
            <p:ph idx="1"/>
          </p:nvPr>
        </p:nvSpPr>
        <p:spPr>
          <a:xfrm>
            <a:off x="412955" y="2318032"/>
            <a:ext cx="11371005" cy="4141762"/>
          </a:xfrm>
        </p:spPr>
        <p:txBody>
          <a:bodyPr>
            <a:noAutofit/>
          </a:bodyPr>
          <a:lstStyle/>
          <a:p>
            <a:pPr marL="0" indent="0">
              <a:buNone/>
            </a:pPr>
            <a:r>
              <a:rPr lang="en-US" sz="3200" b="1" dirty="0" smtClean="0">
                <a:solidFill>
                  <a:schemeClr val="accent5">
                    <a:lumMod val="75000"/>
                  </a:schemeClr>
                </a:solidFill>
                <a:latin typeface="Cambria" panose="02040503050406030204" pitchFamily="18" charset="0"/>
                <a:ea typeface="Cambria" panose="02040503050406030204" pitchFamily="18" charset="0"/>
              </a:rPr>
              <a:t>Facilitator –led activity</a:t>
            </a:r>
          </a:p>
          <a:p>
            <a:pPr marL="0" indent="0">
              <a:buNone/>
            </a:pPr>
            <a:r>
              <a:rPr lang="en-IN" sz="3200" b="1" dirty="0" smtClean="0">
                <a:latin typeface="Calibri" panose="020F0502020204030204" pitchFamily="34" charset="0"/>
                <a:cs typeface="Calibri" panose="020F0502020204030204" pitchFamily="34" charset="0"/>
              </a:rPr>
              <a:t>Sponge </a:t>
            </a:r>
            <a:r>
              <a:rPr lang="en-IN" sz="3200" b="1" dirty="0" smtClean="0">
                <a:latin typeface="Calibri" panose="020F0502020204030204" pitchFamily="34" charset="0"/>
                <a:cs typeface="Calibri" panose="020F0502020204030204" pitchFamily="34" charset="0"/>
              </a:rPr>
              <a:t>dabbing</a:t>
            </a:r>
            <a:r>
              <a:rPr lang="en-IN" sz="1800" dirty="0" smtClean="0">
                <a:latin typeface="Calibri" panose="020F0502020204030204" pitchFamily="34" charset="0"/>
                <a:cs typeface="Calibri" panose="020F0502020204030204" pitchFamily="34" charset="0"/>
              </a:rPr>
              <a:t>:</a:t>
            </a:r>
          </a:p>
          <a:p>
            <a:r>
              <a:rPr lang="en-US" sz="1800" dirty="0">
                <a:latin typeface="Calibri" panose="020F0502020204030204" pitchFamily="34" charset="0"/>
                <a:cs typeface="Calibri" panose="020F0502020204030204" pitchFamily="34" charset="0"/>
              </a:rPr>
              <a:t>Sponge dabbing for letter m objects involves using a sponge dipped in paint to fill in the shape of an object that starts with the letter m such as a mango, moon, or mountain</a:t>
            </a:r>
            <a:r>
              <a:rPr lang="en-US" sz="1800" dirty="0" smtClean="0">
                <a:latin typeface="Calibri" panose="020F0502020204030204" pitchFamily="34" charset="0"/>
                <a:cs typeface="Calibri" panose="020F0502020204030204" pitchFamily="34" charset="0"/>
              </a:rPr>
              <a:t>.</a:t>
            </a:r>
          </a:p>
          <a:p>
            <a:r>
              <a:rPr lang="en-US" sz="1800" dirty="0" smtClean="0">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Prepare the </a:t>
            </a:r>
            <a:r>
              <a:rPr lang="en-US" sz="1800" dirty="0" smtClean="0">
                <a:latin typeface="Calibri" panose="020F0502020204030204" pitchFamily="34" charset="0"/>
                <a:cs typeface="Calibri" panose="020F0502020204030204" pitchFamily="34" charset="0"/>
              </a:rPr>
              <a:t>materials : Gather </a:t>
            </a:r>
            <a:r>
              <a:rPr lang="en-US" sz="1800" dirty="0">
                <a:latin typeface="Calibri" panose="020F0502020204030204" pitchFamily="34" charset="0"/>
                <a:cs typeface="Calibri" panose="020F0502020204030204" pitchFamily="34" charset="0"/>
              </a:rPr>
              <a:t>a sponge, paint (e.g., yellow for a mango), a paper with the outline of the m object, and a plate or tray to hold the paint</a:t>
            </a:r>
            <a:r>
              <a:rPr lang="en-US" sz="1800" dirty="0" smtClean="0">
                <a:latin typeface="Calibri" panose="020F0502020204030204" pitchFamily="34" charset="0"/>
                <a:cs typeface="Calibri" panose="020F0502020204030204" pitchFamily="34" charset="0"/>
              </a:rPr>
              <a:t>.</a:t>
            </a:r>
          </a:p>
          <a:p>
            <a:r>
              <a:rPr lang="en-US" sz="1800" dirty="0" smtClean="0">
                <a:latin typeface="Calibri" panose="020F0502020204030204" pitchFamily="34" charset="0"/>
                <a:cs typeface="Calibri" panose="020F0502020204030204" pitchFamily="34" charset="0"/>
              </a:rPr>
              <a:t>2</a:t>
            </a:r>
            <a:r>
              <a:rPr lang="en-US" sz="1800" dirty="0">
                <a:latin typeface="Calibri" panose="020F0502020204030204" pitchFamily="34" charset="0"/>
                <a:cs typeface="Calibri" panose="020F0502020204030204" pitchFamily="34" charset="0"/>
              </a:rPr>
              <a:t>. Dip the </a:t>
            </a:r>
            <a:r>
              <a:rPr lang="en-US" sz="1800" dirty="0" smtClean="0">
                <a:latin typeface="Calibri" panose="020F0502020204030204" pitchFamily="34" charset="0"/>
                <a:cs typeface="Calibri" panose="020F0502020204030204" pitchFamily="34" charset="0"/>
              </a:rPr>
              <a:t>sponge : Dip </a:t>
            </a:r>
            <a:r>
              <a:rPr lang="en-US" sz="1800" dirty="0">
                <a:latin typeface="Calibri" panose="020F0502020204030204" pitchFamily="34" charset="0"/>
                <a:cs typeface="Calibri" panose="020F0502020204030204" pitchFamily="34" charset="0"/>
              </a:rPr>
              <a:t>the sponge into the paint, ensuring it's evenly coated but not overly saturated</a:t>
            </a:r>
            <a:r>
              <a:rPr lang="en-US" sz="1800" dirty="0" smtClean="0">
                <a:latin typeface="Calibri" panose="020F0502020204030204" pitchFamily="34" charset="0"/>
                <a:cs typeface="Calibri" panose="020F0502020204030204" pitchFamily="34" charset="0"/>
              </a:rPr>
              <a:t>.</a:t>
            </a:r>
          </a:p>
          <a:p>
            <a:r>
              <a:rPr lang="en-US" sz="1800" dirty="0" smtClean="0">
                <a:latin typeface="Calibri" panose="020F0502020204030204" pitchFamily="34" charset="0"/>
                <a:cs typeface="Calibri" panose="020F0502020204030204" pitchFamily="34" charset="0"/>
              </a:rPr>
              <a:t>3</a:t>
            </a:r>
            <a:r>
              <a:rPr lang="en-US" sz="1800" dirty="0">
                <a:latin typeface="Calibri" panose="020F0502020204030204" pitchFamily="34" charset="0"/>
                <a:cs typeface="Calibri" panose="020F0502020204030204" pitchFamily="34" charset="0"/>
              </a:rPr>
              <a:t>. Dab the </a:t>
            </a:r>
            <a:r>
              <a:rPr lang="en-US" sz="1800" dirty="0" smtClean="0">
                <a:latin typeface="Calibri" panose="020F0502020204030204" pitchFamily="34" charset="0"/>
                <a:cs typeface="Calibri" panose="020F0502020204030204" pitchFamily="34" charset="0"/>
              </a:rPr>
              <a:t>sponge : Gently </a:t>
            </a:r>
            <a:r>
              <a:rPr lang="en-US" sz="1800" dirty="0">
                <a:latin typeface="Calibri" panose="020F0502020204030204" pitchFamily="34" charset="0"/>
                <a:cs typeface="Calibri" panose="020F0502020204030204" pitchFamily="34" charset="0"/>
              </a:rPr>
              <a:t>press the sponge onto the paper within the outline of the object. Let children repeat this process until the entire shape is filled </a:t>
            </a:r>
            <a:r>
              <a:rPr lang="en-US" sz="1800" dirty="0" smtClean="0">
                <a:latin typeface="Calibri" panose="020F0502020204030204" pitchFamily="34" charset="0"/>
                <a:cs typeface="Calibri" panose="020F0502020204030204" pitchFamily="34" charset="0"/>
              </a:rPr>
              <a:t>in.</a:t>
            </a:r>
          </a:p>
          <a:p>
            <a:r>
              <a:rPr lang="en-US" sz="1800" dirty="0" smtClean="0">
                <a:latin typeface="Calibri" panose="020F0502020204030204" pitchFamily="34" charset="0"/>
                <a:cs typeface="Calibri" panose="020F0502020204030204" pitchFamily="34" charset="0"/>
              </a:rPr>
              <a:t>4 .Add details : Once </a:t>
            </a:r>
            <a:r>
              <a:rPr lang="en-US" sz="1800" dirty="0">
                <a:latin typeface="Calibri" panose="020F0502020204030204" pitchFamily="34" charset="0"/>
                <a:cs typeface="Calibri" panose="020F0502020204030204" pitchFamily="34" charset="0"/>
              </a:rPr>
              <a:t>dry, child  can add details like stems, leaves, or facial features using markers, crayons, or other art supplies.</a:t>
            </a:r>
            <a:endParaRPr lang="en-IN" sz="1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0258" y="338721"/>
            <a:ext cx="2507225" cy="1711305"/>
          </a:xfrm>
          <a:prstGeom prst="rect">
            <a:avLst/>
          </a:prstGeom>
        </p:spPr>
      </p:pic>
    </p:spTree>
    <p:extLst>
      <p:ext uri="{BB962C8B-B14F-4D97-AF65-F5344CB8AC3E}">
        <p14:creationId xmlns:p14="http://schemas.microsoft.com/office/powerpoint/2010/main" val="1237700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 of number 7</a:t>
            </a:r>
            <a:br>
              <a:rPr lang="en-IN" dirty="0" smtClean="0"/>
            </a:br>
            <a:endParaRPr lang="en-IN" dirty="0"/>
          </a:p>
        </p:txBody>
      </p:sp>
      <p:sp>
        <p:nvSpPr>
          <p:cNvPr id="3" name="Content Placeholder 2"/>
          <p:cNvSpPr>
            <a:spLocks noGrp="1"/>
          </p:cNvSpPr>
          <p:nvPr>
            <p:ph idx="1"/>
          </p:nvPr>
        </p:nvSpPr>
        <p:spPr>
          <a:xfrm>
            <a:off x="530941" y="1283110"/>
            <a:ext cx="9129253" cy="5368413"/>
          </a:xfrm>
        </p:spPr>
        <p:txBody>
          <a:bodyPr>
            <a:normAutofit/>
          </a:bodyPr>
          <a:lstStyle/>
          <a:p>
            <a:pPr marL="0" indent="0">
              <a:buNone/>
            </a:pPr>
            <a:r>
              <a:rPr lang="en-US" sz="3200" b="1" dirty="0" smtClean="0">
                <a:latin typeface="Calibri" panose="020F0502020204030204" pitchFamily="34" charset="0"/>
                <a:cs typeface="Calibri" panose="020F0502020204030204" pitchFamily="34" charset="0"/>
              </a:rPr>
              <a:t>Preparation</a:t>
            </a:r>
          </a:p>
          <a:p>
            <a:pPr marL="0" indent="0">
              <a:buNone/>
            </a:pPr>
            <a:r>
              <a:rPr lang="en-US" dirty="0" smtClean="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Number </a:t>
            </a:r>
            <a:r>
              <a:rPr lang="en-US" sz="1800" b="1" dirty="0">
                <a:latin typeface="Calibri" panose="020F0502020204030204" pitchFamily="34" charset="0"/>
                <a:cs typeface="Calibri" panose="020F0502020204030204" pitchFamily="34" charset="0"/>
              </a:rPr>
              <a:t>7 Card</a:t>
            </a:r>
            <a:r>
              <a:rPr lang="en-US" sz="1800" dirty="0">
                <a:latin typeface="Calibri" panose="020F0502020204030204" pitchFamily="34" charset="0"/>
                <a:cs typeface="Calibri" panose="020F0502020204030204" pitchFamily="34" charset="0"/>
              </a:rPr>
              <a:t>: Prepare a large, colorful number 7 card or poster</a:t>
            </a:r>
            <a:r>
              <a:rPr lang="en-US" sz="1800" dirty="0" smtClean="0">
                <a:latin typeface="Calibri" panose="020F0502020204030204" pitchFamily="34" charset="0"/>
                <a:cs typeface="Calibri" panose="020F0502020204030204" pitchFamily="34" charset="0"/>
              </a:rPr>
              <a:t>.</a:t>
            </a:r>
          </a:p>
          <a:p>
            <a:r>
              <a:rPr lang="en-US" sz="1800" b="1" dirty="0" smtClean="0">
                <a:latin typeface="Calibri" panose="020F0502020204030204" pitchFamily="34" charset="0"/>
                <a:cs typeface="Calibri" panose="020F0502020204030204" pitchFamily="34" charset="0"/>
              </a:rPr>
              <a:t>Number </a:t>
            </a:r>
            <a:r>
              <a:rPr lang="en-US" sz="1800" b="1" dirty="0">
                <a:latin typeface="Calibri" panose="020F0502020204030204" pitchFamily="34" charset="0"/>
                <a:cs typeface="Calibri" panose="020F0502020204030204" pitchFamily="34" charset="0"/>
              </a:rPr>
              <a:t>7 Toys</a:t>
            </a:r>
            <a:r>
              <a:rPr lang="en-US" sz="1800" dirty="0">
                <a:latin typeface="Calibri" panose="020F0502020204030204" pitchFamily="34" charset="0"/>
                <a:cs typeface="Calibri" panose="020F0502020204030204" pitchFamily="34" charset="0"/>
              </a:rPr>
              <a:t>: Gather 7 toys or objects, such as blocks, counting bears, or toy </a:t>
            </a:r>
            <a:r>
              <a:rPr lang="en-US" sz="1800" dirty="0" smtClean="0">
                <a:latin typeface="Calibri" panose="020F0502020204030204" pitchFamily="34" charset="0"/>
                <a:cs typeface="Calibri" panose="020F0502020204030204" pitchFamily="34" charset="0"/>
              </a:rPr>
              <a:t>cars.</a:t>
            </a:r>
          </a:p>
          <a:p>
            <a:pPr marL="0" indent="0">
              <a:buNone/>
            </a:pPr>
            <a:r>
              <a:rPr lang="en-US" sz="1800" dirty="0" smtClean="0">
                <a:latin typeface="Calibri" panose="020F0502020204030204" pitchFamily="34" charset="0"/>
                <a:cs typeface="Calibri" panose="020F0502020204030204" pitchFamily="34" charset="0"/>
              </a:rPr>
              <a:t>Show </a:t>
            </a:r>
            <a:r>
              <a:rPr lang="en-US" sz="1800" dirty="0">
                <a:latin typeface="Calibri" panose="020F0502020204030204" pitchFamily="34" charset="0"/>
                <a:cs typeface="Calibri" panose="020F0502020204030204" pitchFamily="34" charset="0"/>
              </a:rPr>
              <a:t>the Number 7 Card: Show the child the number 7 card and say, "This is the number </a:t>
            </a:r>
            <a:r>
              <a:rPr lang="en-US" sz="1800" dirty="0" smtClean="0">
                <a:latin typeface="Calibri" panose="020F0502020204030204" pitchFamily="34" charset="0"/>
                <a:cs typeface="Calibri" panose="020F0502020204030204" pitchFamily="34" charset="0"/>
              </a:rPr>
              <a:t>7</a:t>
            </a:r>
          </a:p>
          <a:p>
            <a:pPr marL="0" indent="0">
              <a:buNone/>
            </a:pP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Count Together: Count the 7 toys or objects together with the child, pointing to each object as you </a:t>
            </a:r>
            <a:r>
              <a:rPr lang="en-US" sz="1800" dirty="0" smtClean="0">
                <a:latin typeface="Calibri" panose="020F0502020204030204" pitchFamily="34" charset="0"/>
                <a:cs typeface="Calibri" panose="020F0502020204030204" pitchFamily="34" charset="0"/>
              </a:rPr>
              <a:t>count.</a:t>
            </a:r>
          </a:p>
          <a:p>
            <a:r>
              <a:rPr lang="en-US" sz="1800" b="1" dirty="0" smtClean="0">
                <a:latin typeface="Calibri" panose="020F0502020204030204" pitchFamily="34" charset="0"/>
                <a:cs typeface="Calibri" panose="020F0502020204030204" pitchFamily="34" charset="0"/>
              </a:rPr>
              <a:t>Repeat </a:t>
            </a:r>
            <a:r>
              <a:rPr lang="en-US" sz="1800" b="1" dirty="0">
                <a:latin typeface="Calibri" panose="020F0502020204030204" pitchFamily="34" charset="0"/>
                <a:cs typeface="Calibri" panose="020F0502020204030204" pitchFamily="34" charset="0"/>
              </a:rPr>
              <a:t>the Count</a:t>
            </a:r>
            <a:r>
              <a:rPr lang="en-US" sz="1800" dirty="0">
                <a:latin typeface="Calibri" panose="020F0502020204030204" pitchFamily="34" charset="0"/>
                <a:cs typeface="Calibri" panose="020F0502020204030204" pitchFamily="34" charset="0"/>
              </a:rPr>
              <a:t>: Repeat the count several times, encouraging the child to join in</a:t>
            </a:r>
            <a:r>
              <a:rPr lang="en-US" sz="1800" dirty="0" smtClean="0">
                <a:latin typeface="Calibri" panose="020F0502020204030204" pitchFamily="34" charset="0"/>
                <a:cs typeface="Calibri" panose="020F0502020204030204" pitchFamily="34" charset="0"/>
              </a:rPr>
              <a:t>.</a:t>
            </a:r>
          </a:p>
          <a:p>
            <a:pPr marL="0" indent="0">
              <a:buNone/>
            </a:pPr>
            <a:r>
              <a:rPr lang="en-US" sz="3200" b="1" dirty="0" smtClean="0">
                <a:latin typeface="Calibri" panose="020F0502020204030204" pitchFamily="34" charset="0"/>
                <a:cs typeface="Calibri" panose="020F0502020204030204" pitchFamily="34" charset="0"/>
              </a:rPr>
              <a:t>Reinforcement</a:t>
            </a:r>
          </a:p>
          <a:p>
            <a:r>
              <a:rPr lang="en-US" sz="1800" b="1" dirty="0" smtClean="0">
                <a:latin typeface="Calibri" panose="020F0502020204030204" pitchFamily="34" charset="0"/>
                <a:cs typeface="Calibri" panose="020F0502020204030204" pitchFamily="34" charset="0"/>
              </a:rPr>
              <a:t>Number </a:t>
            </a:r>
            <a:r>
              <a:rPr lang="en-US" sz="1800" b="1" dirty="0">
                <a:latin typeface="Calibri" panose="020F0502020204030204" pitchFamily="34" charset="0"/>
                <a:cs typeface="Calibri" panose="020F0502020204030204" pitchFamily="34" charset="0"/>
              </a:rPr>
              <a:t>7 Rhymes</a:t>
            </a:r>
            <a:r>
              <a:rPr lang="en-US" sz="1800" dirty="0">
                <a:latin typeface="Calibri" panose="020F0502020204030204" pitchFamily="34" charset="0"/>
                <a:cs typeface="Calibri" panose="020F0502020204030204" pitchFamily="34" charset="0"/>
              </a:rPr>
              <a:t>: Recite a simple rhyme or song that incorporates the number 7, such as </a:t>
            </a:r>
            <a:r>
              <a:rPr lang="en-US" sz="1800" dirty="0" smtClean="0">
                <a:latin typeface="Calibri" panose="020F0502020204030204" pitchFamily="34" charset="0"/>
                <a:cs typeface="Calibri" panose="020F0502020204030204" pitchFamily="34" charset="0"/>
              </a:rPr>
              <a:t>“There are seven days".</a:t>
            </a:r>
          </a:p>
          <a:p>
            <a:r>
              <a:rPr lang="en-US" sz="1800" b="1" dirty="0" smtClean="0">
                <a:latin typeface="Calibri" panose="020F0502020204030204" pitchFamily="34" charset="0"/>
                <a:cs typeface="Calibri" panose="020F0502020204030204" pitchFamily="34" charset="0"/>
              </a:rPr>
              <a:t>Number </a:t>
            </a:r>
            <a:r>
              <a:rPr lang="en-US" sz="1800" b="1" dirty="0">
                <a:latin typeface="Calibri" panose="020F0502020204030204" pitchFamily="34" charset="0"/>
                <a:cs typeface="Calibri" panose="020F0502020204030204" pitchFamily="34" charset="0"/>
              </a:rPr>
              <a:t>7 </a:t>
            </a:r>
            <a:r>
              <a:rPr lang="en-US" sz="1800" b="1" dirty="0" smtClean="0">
                <a:latin typeface="Calibri" panose="020F0502020204030204" pitchFamily="34" charset="0"/>
                <a:cs typeface="Calibri" panose="020F0502020204030204" pitchFamily="34" charset="0"/>
              </a:rPr>
              <a:t>Game</a:t>
            </a: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Play a </a:t>
            </a:r>
            <a:r>
              <a:rPr lang="en-US" sz="1800" dirty="0" smtClean="0">
                <a:latin typeface="Calibri" panose="020F0502020204030204" pitchFamily="34" charset="0"/>
                <a:cs typeface="Calibri" panose="020F0502020204030204" pitchFamily="34" charset="0"/>
              </a:rPr>
              <a:t>simple hopscotch game. </a:t>
            </a:r>
          </a:p>
        </p:txBody>
      </p:sp>
      <p:pic>
        <p:nvPicPr>
          <p:cNvPr id="2050" name="Picture 2" descr="Number 7 Coloring Page - GetColoringPage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0749" y="1283110"/>
            <a:ext cx="1938696" cy="19431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a:extLst>
              <a:ext uri="{FF2B5EF4-FFF2-40B4-BE49-F238E27FC236}">
                <a16:creationId xmlns="" xmlns:a16="http://schemas.microsoft.com/office/drawing/2014/main" id="{6F1C1424-E84F-3CE2-B6AB-44802F839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821" y="3846691"/>
            <a:ext cx="2103624" cy="2804832"/>
          </a:xfrm>
          <a:prstGeom prst="rect">
            <a:avLst/>
          </a:prstGeom>
        </p:spPr>
      </p:pic>
    </p:spTree>
    <p:extLst>
      <p:ext uri="{BB962C8B-B14F-4D97-AF65-F5344CB8AC3E}">
        <p14:creationId xmlns:p14="http://schemas.microsoft.com/office/powerpoint/2010/main" val="2384561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6D6801-E1DD-A4D3-F0EA-AF2C68DAFB63}"/>
              </a:ext>
            </a:extLst>
          </p:cNvPr>
          <p:cNvSpPr>
            <a:spLocks noGrp="1"/>
          </p:cNvSpPr>
          <p:nvPr>
            <p:ph type="title"/>
          </p:nvPr>
        </p:nvSpPr>
        <p:spPr/>
        <p:txBody>
          <a:bodyPr/>
          <a:lstStyle/>
          <a:p>
            <a:r>
              <a:rPr lang="en-US" dirty="0" smtClean="0"/>
              <a:t>Math center </a:t>
            </a:r>
            <a:endParaRPr lang="en-US"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91728" y="339040"/>
            <a:ext cx="3343591" cy="2933802"/>
          </a:xfrm>
        </p:spPr>
      </p:pic>
      <p:sp>
        <p:nvSpPr>
          <p:cNvPr id="3" name="TextBox 2"/>
          <p:cNvSpPr txBox="1"/>
          <p:nvPr/>
        </p:nvSpPr>
        <p:spPr>
          <a:xfrm>
            <a:off x="176981" y="2949677"/>
            <a:ext cx="7607776" cy="3046988"/>
          </a:xfrm>
          <a:prstGeom prst="rect">
            <a:avLst/>
          </a:prstGeom>
          <a:noFill/>
        </p:spPr>
        <p:txBody>
          <a:bodyPr wrap="square" rtlCol="0">
            <a:spAutoFit/>
          </a:bodyPr>
          <a:lstStyle/>
          <a:p>
            <a:r>
              <a:rPr lang="en-US" sz="2400" b="1" dirty="0">
                <a:solidFill>
                  <a:schemeClr val="accent5">
                    <a:lumMod val="75000"/>
                  </a:schemeClr>
                </a:solidFill>
                <a:latin typeface="Cambria" panose="02040503050406030204" pitchFamily="18" charset="0"/>
                <a:ea typeface="Cambria" panose="02040503050406030204" pitchFamily="18" charset="0"/>
              </a:rPr>
              <a:t>Facilitator –led activity</a:t>
            </a:r>
          </a:p>
          <a:p>
            <a:endParaRPr lang="en-IN" sz="2400" dirty="0" smtClean="0">
              <a:latin typeface="Cambria" panose="02040503050406030204" pitchFamily="18" charset="0"/>
              <a:ea typeface="Cambria" panose="02040503050406030204" pitchFamily="18" charset="0"/>
            </a:endParaRPr>
          </a:p>
          <a:p>
            <a:r>
              <a:rPr lang="en-IN" sz="2400" dirty="0" smtClean="0">
                <a:latin typeface="Cambria" panose="02040503050406030204" pitchFamily="18" charset="0"/>
                <a:ea typeface="Cambria" panose="02040503050406030204" pitchFamily="18" charset="0"/>
              </a:rPr>
              <a:t>1</a:t>
            </a:r>
            <a:r>
              <a:rPr lang="en-IN" sz="2400" b="1" dirty="0" smtClean="0">
                <a:latin typeface="Cambria" panose="02040503050406030204" pitchFamily="18" charset="0"/>
                <a:ea typeface="Cambria" panose="02040503050406030204" pitchFamily="18" charset="0"/>
              </a:rPr>
              <a:t>.OMO</a:t>
            </a:r>
            <a:r>
              <a:rPr lang="en-IN" sz="2400" dirty="0" smtClean="0">
                <a:latin typeface="Cambria" panose="02040503050406030204" pitchFamily="18" charset="0"/>
                <a:ea typeface="Cambria" panose="02040503050406030204" pitchFamily="18" charset="0"/>
              </a:rPr>
              <a:t> </a:t>
            </a:r>
            <a:r>
              <a:rPr lang="en-IN" sz="2400" dirty="0" smtClean="0">
                <a:latin typeface="Cambria" panose="02040503050406030204" pitchFamily="18" charset="0"/>
                <a:ea typeface="Cambria" panose="02040503050406030204" pitchFamily="18" charset="0"/>
              </a:rPr>
              <a:t>– Colour the worksheet.</a:t>
            </a:r>
          </a:p>
          <a:p>
            <a:r>
              <a:rPr lang="en-IN" sz="2400" b="1" dirty="0" smtClean="0">
                <a:latin typeface="Cambria" panose="02040503050406030204" pitchFamily="18" charset="0"/>
                <a:ea typeface="Cambria" panose="02040503050406030204" pitchFamily="18" charset="0"/>
              </a:rPr>
              <a:t>2.Sea animal count</a:t>
            </a:r>
            <a:r>
              <a:rPr lang="en-IN" sz="2400" dirty="0" smtClean="0">
                <a:latin typeface="Cambria" panose="02040503050406030204" pitchFamily="18" charset="0"/>
                <a:ea typeface="Cambria" panose="02040503050406030204" pitchFamily="18" charset="0"/>
              </a:rPr>
              <a:t>-Lets</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l</a:t>
            </a:r>
            <a:r>
              <a:rPr lang="en-US" sz="2400" dirty="0" smtClean="0">
                <a:latin typeface="Cambria" panose="02040503050406030204" pitchFamily="18" charset="0"/>
                <a:ea typeface="Cambria" panose="02040503050406030204" pitchFamily="18" charset="0"/>
              </a:rPr>
              <a:t>ook </a:t>
            </a:r>
            <a:r>
              <a:rPr lang="en-US" sz="2400" dirty="0">
                <a:latin typeface="Cambria" panose="02040503050406030204" pitchFamily="18" charset="0"/>
                <a:ea typeface="Cambria" panose="02040503050406030204" pitchFamily="18" charset="0"/>
              </a:rPr>
              <a:t>at all the colorful sea animals! Can you name them? We have a whale, a shark, a dolphin, a crab, an octopus, and a starfish</a:t>
            </a:r>
            <a:r>
              <a:rPr lang="en-US" sz="2400" dirty="0" smtClean="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Let's count the sea animals on the number </a:t>
            </a:r>
            <a:r>
              <a:rPr lang="en-US" sz="2400" dirty="0" smtClean="0">
                <a:latin typeface="Cambria" panose="02040503050406030204" pitchFamily="18" charset="0"/>
                <a:ea typeface="Cambria" panose="02040503050406030204" pitchFamily="18" charset="0"/>
              </a:rPr>
              <a:t>7. </a:t>
            </a:r>
            <a:r>
              <a:rPr lang="en-US" sz="2400" dirty="0">
                <a:latin typeface="Cambria" panose="02040503050406030204" pitchFamily="18" charset="0"/>
                <a:ea typeface="Cambria" panose="02040503050406030204" pitchFamily="18" charset="0"/>
              </a:rPr>
              <a:t>They are all swimming in the shape of the number 7. </a:t>
            </a:r>
            <a:endParaRPr lang="en-IN" sz="2400" dirty="0" smtClean="0">
              <a:latin typeface="Cambria" panose="02040503050406030204" pitchFamily="18" charset="0"/>
              <a:ea typeface="Cambria" panose="02040503050406030204" pitchFamily="18" charset="0"/>
            </a:endParaRPr>
          </a:p>
        </p:txBody>
      </p:sp>
      <p:pic>
        <p:nvPicPr>
          <p:cNvPr id="5" name="Picture 4">
            <a:extLst>
              <a:ext uri="{FF2B5EF4-FFF2-40B4-BE49-F238E27FC236}">
                <a16:creationId xmlns="" xmlns:a16="http://schemas.microsoft.com/office/drawing/2014/main" id="{9C4679EB-1D3C-1287-59DE-FE33A4ADACFC}"/>
              </a:ext>
            </a:extLst>
          </p:cNvPr>
          <p:cNvPicPr>
            <a:picLocks noChangeAspect="1"/>
          </p:cNvPicPr>
          <p:nvPr/>
        </p:nvPicPr>
        <p:blipFill>
          <a:blip r:embed="rId3" cstate="print">
            <a:alphaModFix amt="83000"/>
            <a:extLst>
              <a:ext uri="{28A0092B-C50C-407E-A947-70E740481C1C}">
                <a14:useLocalDpi xmlns:a14="http://schemas.microsoft.com/office/drawing/2010/main" val="0"/>
              </a:ext>
            </a:extLst>
          </a:blip>
          <a:srcRect l="6266" r="7267" b="-1"/>
          <a:stretch/>
        </p:blipFill>
        <p:spPr>
          <a:xfrm>
            <a:off x="8691728" y="3436375"/>
            <a:ext cx="2974246" cy="3207979"/>
          </a:xfrm>
          <a:custGeom>
            <a:avLst/>
            <a:gdLst/>
            <a:ahLst/>
            <a:cxnLst/>
            <a:rect l="l" t="t" r="r" b="b"/>
            <a:pathLst>
              <a:path w="2665079" h="4109638">
                <a:moveTo>
                  <a:pt x="210038" y="0"/>
                </a:moveTo>
                <a:lnTo>
                  <a:pt x="2665079" y="127431"/>
                </a:lnTo>
                <a:lnTo>
                  <a:pt x="2665079" y="4109638"/>
                </a:lnTo>
                <a:lnTo>
                  <a:pt x="0" y="4109638"/>
                </a:lnTo>
                <a:lnTo>
                  <a:pt x="1911" y="4079618"/>
                </a:lnTo>
                <a:cubicBezTo>
                  <a:pt x="5894" y="4013318"/>
                  <a:pt x="11660" y="3906981"/>
                  <a:pt x="20024" y="3740361"/>
                </a:cubicBezTo>
                <a:cubicBezTo>
                  <a:pt x="83361" y="2493574"/>
                  <a:pt x="146700" y="1246787"/>
                  <a:pt x="210038" y="0"/>
                </a:cubicBezTo>
                <a:close/>
              </a:path>
            </a:pathLst>
          </a:custGeom>
        </p:spPr>
      </p:pic>
    </p:spTree>
    <p:extLst>
      <p:ext uri="{BB962C8B-B14F-4D97-AF65-F5344CB8AC3E}">
        <p14:creationId xmlns:p14="http://schemas.microsoft.com/office/powerpoint/2010/main" val="2105306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 xmlns:a16="http://schemas.microsoft.com/office/drawing/2014/main" id="{23F5135F-115E-423C-BE4A-B56C35DC9F3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88259"/>
            <a:ext cx="358083" cy="368964"/>
            <a:chOff x="4135740" y="1795926"/>
            <a:chExt cx="558732" cy="575710"/>
          </a:xfrm>
        </p:grpSpPr>
        <p:grpSp>
          <p:nvGrpSpPr>
            <p:cNvPr id="13" name="Group 12">
              <a:extLst>
                <a:ext uri="{FF2B5EF4-FFF2-40B4-BE49-F238E27FC236}">
                  <a16:creationId xmlns="" xmlns:a16="http://schemas.microsoft.com/office/drawing/2014/main" id="{82C1E318-0F1F-4920-8C7D-FBAC66631B5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95926"/>
              <a:ext cx="558732" cy="575710"/>
              <a:chOff x="1028007" y="1706560"/>
              <a:chExt cx="575710" cy="575710"/>
            </a:xfrm>
          </p:grpSpPr>
          <p:cxnSp>
            <p:nvCxnSpPr>
              <p:cNvPr id="15" name="Straight Connector 14">
                <a:extLst>
                  <a:ext uri="{FF2B5EF4-FFF2-40B4-BE49-F238E27FC236}">
                    <a16:creationId xmlns="" xmlns:a16="http://schemas.microsoft.com/office/drawing/2014/main" id="{DE4A7237-B6EB-4FB7-8B68-7C27438D477D}"/>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84E00FDE-0838-4B5B-A782-6B6C92DB0A89}"/>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 xmlns:a16="http://schemas.microsoft.com/office/drawing/2014/main" id="{2BC1B2F3-8E83-4A70-B103-979C67EECE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7" name="Rectangle 36">
            <a:extLst>
              <a:ext uri="{FF2B5EF4-FFF2-40B4-BE49-F238E27FC236}">
                <a16:creationId xmlns="" xmlns:a16="http://schemas.microsoft.com/office/drawing/2014/main" id="{F341B9C2-0FBF-4B4B-A902-1AFFD384E7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FA28413-D77F-B629-07DF-E29BBC60A9DD}"/>
              </a:ext>
            </a:extLst>
          </p:cNvPr>
          <p:cNvSpPr>
            <a:spLocks noGrp="1"/>
          </p:cNvSpPr>
          <p:nvPr>
            <p:ph type="title"/>
          </p:nvPr>
        </p:nvSpPr>
        <p:spPr>
          <a:xfrm>
            <a:off x="1659895" y="250724"/>
            <a:ext cx="3443048" cy="1135624"/>
          </a:xfrm>
        </p:spPr>
        <p:txBody>
          <a:bodyPr vert="horz" lIns="91440" tIns="45720" rIns="91440" bIns="45720" rtlCol="0" anchor="b">
            <a:normAutofit/>
          </a:bodyPr>
          <a:lstStyle/>
          <a:p>
            <a:pPr algn="r"/>
            <a:r>
              <a:rPr lang="en-US" sz="5400" dirty="0" smtClean="0"/>
              <a:t>Art center</a:t>
            </a:r>
            <a:endParaRPr lang="en-US" sz="5400" dirty="0"/>
          </a:p>
        </p:txBody>
      </p:sp>
      <p:pic>
        <p:nvPicPr>
          <p:cNvPr id="6" name="Content Placeholder 5">
            <a:extLst>
              <a:ext uri="{FF2B5EF4-FFF2-40B4-BE49-F238E27FC236}">
                <a16:creationId xmlns="" xmlns:a16="http://schemas.microsoft.com/office/drawing/2014/main" id="{172DD5F7-C6B2-620C-1003-8DDE7798E8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76735" y="1566072"/>
            <a:ext cx="2734381" cy="2034318"/>
          </a:xfrm>
          <a:prstGeom prst="rect">
            <a:avLst/>
          </a:prstGeom>
        </p:spPr>
      </p:pic>
      <p:pic>
        <p:nvPicPr>
          <p:cNvPr id="7" name="Picture 6">
            <a:extLst>
              <a:ext uri="{FF2B5EF4-FFF2-40B4-BE49-F238E27FC236}">
                <a16:creationId xmlns="" xmlns:a16="http://schemas.microsoft.com/office/drawing/2014/main" id="{71276420-E9CC-C7C8-1A06-8C0C7B77F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262" y="3929060"/>
            <a:ext cx="3299738" cy="2474804"/>
          </a:xfrm>
          <a:prstGeom prst="rect">
            <a:avLst/>
          </a:prstGeom>
        </p:spPr>
      </p:pic>
      <p:grpSp>
        <p:nvGrpSpPr>
          <p:cNvPr id="38" name="Group 37">
            <a:extLst>
              <a:ext uri="{FF2B5EF4-FFF2-40B4-BE49-F238E27FC236}">
                <a16:creationId xmlns="" xmlns:a16="http://schemas.microsoft.com/office/drawing/2014/main" id="{148C62AE-4335-48B4-936F-B2E13421D6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88259"/>
            <a:ext cx="358083" cy="368964"/>
            <a:chOff x="4135740" y="1795926"/>
            <a:chExt cx="558732" cy="575710"/>
          </a:xfrm>
        </p:grpSpPr>
        <p:grpSp>
          <p:nvGrpSpPr>
            <p:cNvPr id="21" name="Group 20">
              <a:extLst>
                <a:ext uri="{FF2B5EF4-FFF2-40B4-BE49-F238E27FC236}">
                  <a16:creationId xmlns="" xmlns:a16="http://schemas.microsoft.com/office/drawing/2014/main" id="{ACC2589D-7B3B-4D4C-B2B8-CACDB922842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95926"/>
              <a:ext cx="558732" cy="575710"/>
              <a:chOff x="1028007" y="1706560"/>
              <a:chExt cx="575710" cy="575710"/>
            </a:xfrm>
          </p:grpSpPr>
          <p:cxnSp>
            <p:nvCxnSpPr>
              <p:cNvPr id="23" name="Straight Connector 22">
                <a:extLst>
                  <a:ext uri="{FF2B5EF4-FFF2-40B4-BE49-F238E27FC236}">
                    <a16:creationId xmlns="" xmlns:a16="http://schemas.microsoft.com/office/drawing/2014/main" id="{7F6A6C86-32D6-4F90-8B6E-1BB32248C8D5}"/>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C9D77B3C-D4B6-4916-9D5B-AE2F0AAD685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 xmlns:a16="http://schemas.microsoft.com/office/drawing/2014/main" id="{04E4D58F-10CF-48E1-9D0C-6BB0822DFA1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303029" y="1902543"/>
            <a:ext cx="8192042" cy="4708981"/>
          </a:xfrm>
          <a:prstGeom prst="rect">
            <a:avLst/>
          </a:prstGeom>
          <a:noFill/>
        </p:spPr>
        <p:txBody>
          <a:bodyPr wrap="square" rtlCol="0">
            <a:spAutoFit/>
          </a:bodyPr>
          <a:lstStyle/>
          <a:p>
            <a:r>
              <a:rPr lang="en-US" sz="2400" b="1" dirty="0">
                <a:solidFill>
                  <a:schemeClr val="accent5">
                    <a:lumMod val="75000"/>
                  </a:schemeClr>
                </a:solidFill>
                <a:latin typeface="Cambria" panose="02040503050406030204" pitchFamily="18" charset="0"/>
                <a:ea typeface="Cambria" panose="02040503050406030204" pitchFamily="18" charset="0"/>
              </a:rPr>
              <a:t>Facilitator –led activity</a:t>
            </a:r>
          </a:p>
          <a:p>
            <a:endParaRPr lang="en-US" sz="2400" b="1" dirty="0" smtClean="0">
              <a:latin typeface="Cambria" panose="02040503050406030204" pitchFamily="18" charset="0"/>
              <a:ea typeface="Cambria" panose="02040503050406030204" pitchFamily="18" charset="0"/>
            </a:endParaRPr>
          </a:p>
          <a:p>
            <a:r>
              <a:rPr lang="en-US" b="1" dirty="0" smtClean="0">
                <a:latin typeface="Cambria" panose="02040503050406030204" pitchFamily="18" charset="0"/>
                <a:ea typeface="Cambria" panose="02040503050406030204" pitchFamily="18" charset="0"/>
              </a:rPr>
              <a:t>Popsicle fish Art </a:t>
            </a:r>
            <a:r>
              <a:rPr lang="en-US" dirty="0" smtClean="0">
                <a:latin typeface="Cambria" panose="02040503050406030204" pitchFamily="18" charset="0"/>
                <a:ea typeface="Cambria" panose="02040503050406030204" pitchFamily="18" charset="0"/>
              </a:rPr>
              <a:t>-This </a:t>
            </a:r>
            <a:r>
              <a:rPr lang="en-US" dirty="0">
                <a:latin typeface="Cambria" panose="02040503050406030204" pitchFamily="18" charset="0"/>
                <a:ea typeface="Cambria" panose="02040503050406030204" pitchFamily="18" charset="0"/>
              </a:rPr>
              <a:t>popsicle stick fish craft can </a:t>
            </a:r>
            <a:r>
              <a:rPr lang="en-US" dirty="0" smtClean="0">
                <a:latin typeface="Cambria" panose="02040503050406030204" pitchFamily="18" charset="0"/>
                <a:ea typeface="Cambria" panose="02040503050406030204" pitchFamily="18" charset="0"/>
              </a:rPr>
              <a:t>be fun </a:t>
            </a:r>
            <a:r>
              <a:rPr lang="en-US" dirty="0">
                <a:latin typeface="Cambria" panose="02040503050406030204" pitchFamily="18" charset="0"/>
                <a:ea typeface="Cambria" panose="02040503050406030204" pitchFamily="18" charset="0"/>
              </a:rPr>
              <a:t>way to teach a 3-year-old about the number 7. </a:t>
            </a:r>
          </a:p>
          <a:p>
            <a:r>
              <a:rPr lang="en-US" b="1" dirty="0" smtClean="0">
                <a:latin typeface="Cambria" panose="02040503050406030204" pitchFamily="18" charset="0"/>
                <a:ea typeface="Cambria" panose="02040503050406030204" pitchFamily="18" charset="0"/>
              </a:rPr>
              <a:t>Activity:</a:t>
            </a:r>
          </a:p>
          <a:p>
            <a:r>
              <a:rPr lang="en-US" dirty="0" smtClean="0">
                <a:latin typeface="Cambria" panose="02040503050406030204" pitchFamily="18" charset="0"/>
                <a:ea typeface="Cambria" panose="02040503050406030204" pitchFamily="18" charset="0"/>
              </a:rPr>
              <a:t>Teacher </a:t>
            </a:r>
            <a:r>
              <a:rPr lang="en-US" dirty="0">
                <a:latin typeface="Cambria" panose="02040503050406030204" pitchFamily="18" charset="0"/>
                <a:ea typeface="Cambria" panose="02040503050406030204" pitchFamily="18" charset="0"/>
              </a:rPr>
              <a:t>to give cut out of a fish shape from paper or cardboard, and arrange </a:t>
            </a:r>
            <a:r>
              <a:rPr lang="en-US" dirty="0" smtClean="0">
                <a:latin typeface="Cambria" panose="02040503050406030204" pitchFamily="18" charset="0"/>
                <a:ea typeface="Cambria" panose="02040503050406030204" pitchFamily="18" charset="0"/>
              </a:rPr>
              <a:t>materials . Children </a:t>
            </a:r>
            <a:r>
              <a:rPr lang="en-US" dirty="0">
                <a:latin typeface="Cambria" panose="02040503050406030204" pitchFamily="18" charset="0"/>
                <a:ea typeface="Cambria" panose="02040503050406030204" pitchFamily="18" charset="0"/>
              </a:rPr>
              <a:t>will count and </a:t>
            </a:r>
            <a:r>
              <a:rPr lang="en-US" dirty="0" smtClean="0">
                <a:latin typeface="Cambria" panose="02040503050406030204" pitchFamily="18" charset="0"/>
                <a:ea typeface="Cambria" panose="02040503050406030204" pitchFamily="18" charset="0"/>
              </a:rPr>
              <a:t>decorate . Let the </a:t>
            </a:r>
            <a:r>
              <a:rPr lang="en-US" dirty="0">
                <a:latin typeface="Cambria" panose="02040503050406030204" pitchFamily="18" charset="0"/>
                <a:ea typeface="Cambria" panose="02040503050406030204" pitchFamily="18" charset="0"/>
              </a:rPr>
              <a:t>child count out 7 popsicle sticks. They can then decorate each stick with markers, paint, or other </a:t>
            </a:r>
            <a:r>
              <a:rPr lang="en-US" dirty="0" smtClean="0">
                <a:latin typeface="Cambria" panose="02040503050406030204" pitchFamily="18" charset="0"/>
                <a:ea typeface="Cambria" panose="02040503050406030204" pitchFamily="18" charset="0"/>
              </a:rPr>
              <a:t>materials . Glue </a:t>
            </a:r>
            <a:r>
              <a:rPr lang="en-US" dirty="0">
                <a:latin typeface="Cambria" panose="02040503050406030204" pitchFamily="18" charset="0"/>
                <a:ea typeface="Cambria" panose="02040503050406030204" pitchFamily="18" charset="0"/>
              </a:rPr>
              <a:t>the decorated popsicle sticks to the fish base, counting each one as they do </a:t>
            </a:r>
            <a:r>
              <a:rPr lang="en-US" dirty="0" smtClean="0">
                <a:latin typeface="Cambria" panose="02040503050406030204" pitchFamily="18" charset="0"/>
                <a:ea typeface="Cambria" panose="02040503050406030204" pitchFamily="18" charset="0"/>
              </a:rPr>
              <a:t>so . Add </a:t>
            </a:r>
            <a:r>
              <a:rPr lang="en-US" dirty="0">
                <a:latin typeface="Cambria" panose="02040503050406030204" pitchFamily="18" charset="0"/>
                <a:ea typeface="Cambria" panose="02040503050406030204" pitchFamily="18" charset="0"/>
              </a:rPr>
              <a:t>fins, a tail, and </a:t>
            </a:r>
            <a:r>
              <a:rPr lang="en-US" dirty="0" smtClean="0">
                <a:latin typeface="Cambria" panose="02040503050406030204" pitchFamily="18" charset="0"/>
                <a:ea typeface="Cambria" panose="02040503050406030204" pitchFamily="18" charset="0"/>
              </a:rPr>
              <a:t>draw eyes </a:t>
            </a:r>
            <a:r>
              <a:rPr lang="en-US" dirty="0">
                <a:latin typeface="Cambria" panose="02040503050406030204" pitchFamily="18" charset="0"/>
                <a:ea typeface="Cambria" panose="02040503050406030204" pitchFamily="18" charset="0"/>
              </a:rPr>
              <a:t>to complete the fish</a:t>
            </a:r>
            <a:r>
              <a:rPr lang="en-US" dirty="0" smtClean="0">
                <a:latin typeface="Cambria" panose="02040503050406030204" pitchFamily="18" charset="0"/>
                <a:ea typeface="Cambria" panose="02040503050406030204" pitchFamily="18" charset="0"/>
              </a:rPr>
              <a:t>.</a:t>
            </a:r>
          </a:p>
          <a:p>
            <a:r>
              <a:rPr lang="en-US" b="1" dirty="0">
                <a:latin typeface="Cambria" panose="02040503050406030204" pitchFamily="18" charset="0"/>
                <a:ea typeface="Cambria" panose="02040503050406030204" pitchFamily="18" charset="0"/>
              </a:rPr>
              <a:t>Number recognition</a:t>
            </a:r>
            <a:r>
              <a:rPr lang="en-US" dirty="0">
                <a:latin typeface="Cambria" panose="02040503050406030204" pitchFamily="18" charset="0"/>
                <a:ea typeface="Cambria" panose="02040503050406030204" pitchFamily="18" charset="0"/>
              </a:rPr>
              <a:t>: This activity helps </a:t>
            </a:r>
            <a:r>
              <a:rPr lang="en-US" dirty="0" smtClean="0">
                <a:latin typeface="Cambria" panose="02040503050406030204" pitchFamily="18" charset="0"/>
                <a:ea typeface="Cambria" panose="02040503050406030204" pitchFamily="18" charset="0"/>
              </a:rPr>
              <a:t> child to  </a:t>
            </a:r>
            <a:r>
              <a:rPr lang="en-US" dirty="0">
                <a:latin typeface="Cambria" panose="02040503050406030204" pitchFamily="18" charset="0"/>
                <a:ea typeface="Cambria" panose="02040503050406030204" pitchFamily="18" charset="0"/>
              </a:rPr>
              <a:t>recognize the numeral 7 and associate it with the quantity </a:t>
            </a:r>
            <a:r>
              <a:rPr lang="en-US" dirty="0" smtClean="0">
                <a:latin typeface="Cambria" panose="02040503050406030204" pitchFamily="18" charset="0"/>
                <a:ea typeface="Cambria" panose="02040503050406030204" pitchFamily="18" charset="0"/>
              </a:rPr>
              <a:t>7.</a:t>
            </a:r>
          </a:p>
          <a:p>
            <a:endParaRPr lang="en-US" b="1" dirty="0" smtClean="0">
              <a:latin typeface="Cambria" panose="02040503050406030204" pitchFamily="18" charset="0"/>
              <a:ea typeface="Cambria" panose="02040503050406030204" pitchFamily="18" charset="0"/>
            </a:endParaRPr>
          </a:p>
          <a:p>
            <a:r>
              <a:rPr lang="en-US" b="1" dirty="0" smtClean="0">
                <a:latin typeface="Cambria" panose="02040503050406030204" pitchFamily="18" charset="0"/>
                <a:ea typeface="Cambria" panose="02040503050406030204" pitchFamily="18" charset="0"/>
              </a:rPr>
              <a:t>Objective</a:t>
            </a:r>
            <a:r>
              <a:rPr lang="en-US"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Creative Expression: To explore different types of art materials.</a:t>
            </a:r>
            <a:endParaRPr lang="en-IN" dirty="0">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687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Block centre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2529" y="535718"/>
            <a:ext cx="1920240" cy="14447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529" y="2300582"/>
            <a:ext cx="2398776" cy="2157984"/>
          </a:xfrm>
          <a:prstGeom prst="rect">
            <a:avLst/>
          </a:prstGeom>
        </p:spPr>
      </p:pic>
      <p:sp>
        <p:nvSpPr>
          <p:cNvPr id="7" name="TextBox 6"/>
          <p:cNvSpPr txBox="1"/>
          <p:nvPr/>
        </p:nvSpPr>
        <p:spPr>
          <a:xfrm>
            <a:off x="838200" y="1804086"/>
            <a:ext cx="8293443" cy="5078313"/>
          </a:xfrm>
          <a:prstGeom prst="rect">
            <a:avLst/>
          </a:prstGeom>
          <a:noFill/>
        </p:spPr>
        <p:txBody>
          <a:bodyPr wrap="square" rtlCol="0">
            <a:spAutoFit/>
          </a:bodyPr>
          <a:lstStyle/>
          <a:p>
            <a:r>
              <a:rPr lang="en-IN" b="1" dirty="0" smtClean="0">
                <a:solidFill>
                  <a:schemeClr val="accent5">
                    <a:lumMod val="75000"/>
                  </a:schemeClr>
                </a:solidFill>
              </a:rPr>
              <a:t>Child-led </a:t>
            </a:r>
            <a:r>
              <a:rPr lang="en-IN" b="1" dirty="0">
                <a:solidFill>
                  <a:schemeClr val="accent5">
                    <a:lumMod val="75000"/>
                  </a:schemeClr>
                </a:solidFill>
              </a:rPr>
              <a:t>activity</a:t>
            </a:r>
            <a:r>
              <a:rPr lang="en-IN" dirty="0"/>
              <a:t>:</a:t>
            </a:r>
            <a:endParaRPr lang="en-IN" dirty="0">
              <a:cs typeface="Calibri"/>
            </a:endParaRPr>
          </a:p>
          <a:p>
            <a:r>
              <a:rPr lang="en-US" b="1" dirty="0" smtClean="0"/>
              <a:t>Activity- Number tower</a:t>
            </a:r>
          </a:p>
          <a:p>
            <a:r>
              <a:rPr lang="en-US" dirty="0" smtClean="0"/>
              <a:t>Begin </a:t>
            </a:r>
            <a:r>
              <a:rPr lang="en-US" dirty="0"/>
              <a:t>by introducing the number cards </a:t>
            </a:r>
            <a:r>
              <a:rPr lang="en-US" dirty="0" smtClean="0"/>
              <a:t>.Show </a:t>
            </a:r>
            <a:r>
              <a:rPr lang="en-US" dirty="0"/>
              <a:t>how to build a tower using the blocks, starting with the number 1</a:t>
            </a:r>
            <a:r>
              <a:rPr lang="en-US" dirty="0" smtClean="0"/>
              <a:t>. </a:t>
            </a:r>
            <a:r>
              <a:rPr lang="en-US" dirty="0"/>
              <a:t>Ask the child to build a tower using the blocks, with each block representing a </a:t>
            </a:r>
            <a:r>
              <a:rPr lang="en-US" dirty="0" smtClean="0"/>
              <a:t>number on the block. </a:t>
            </a:r>
            <a:r>
              <a:rPr lang="en-US" dirty="0"/>
              <a:t>As the child builds the tower, ask them to count the blocks and identify the corresponding </a:t>
            </a:r>
            <a:r>
              <a:rPr lang="en-US" dirty="0" smtClean="0"/>
              <a:t>number. </a:t>
            </a:r>
            <a:r>
              <a:rPr lang="en-US" dirty="0"/>
              <a:t>Encourage the child to build the tower up to 7 blocks, counting and identifying each number as they </a:t>
            </a:r>
            <a:r>
              <a:rPr lang="en-US" dirty="0" smtClean="0"/>
              <a:t>go. </a:t>
            </a:r>
            <a:r>
              <a:rPr lang="en-US" dirty="0"/>
              <a:t>Once the tower is complete, ask the child to point to each number and count the blocks again.</a:t>
            </a:r>
            <a:endParaRPr lang="en-US" dirty="0" smtClean="0"/>
          </a:p>
          <a:p>
            <a:pPr marL="285750" indent="-285750">
              <a:buFont typeface="Arial" panose="020B0604020202020204" pitchFamily="34" charset="0"/>
              <a:buChar char="•"/>
            </a:pPr>
            <a:r>
              <a:rPr lang="en-US" dirty="0" smtClean="0">
                <a:solidFill>
                  <a:schemeClr val="accent2">
                    <a:lumMod val="75000"/>
                  </a:schemeClr>
                </a:solidFill>
              </a:rPr>
              <a:t>Creating patterns</a:t>
            </a:r>
            <a:r>
              <a:rPr lang="en-US" dirty="0" smtClean="0"/>
              <a:t>-Children </a:t>
            </a:r>
            <a:r>
              <a:rPr lang="en-US" dirty="0"/>
              <a:t>can use the blocks to create patterns with 7 repetitions (e.g., red, blue, red, blue, red, blue, red</a:t>
            </a:r>
            <a:r>
              <a:rPr lang="en-US" dirty="0" smtClean="0"/>
              <a:t>).</a:t>
            </a:r>
          </a:p>
          <a:p>
            <a:r>
              <a:rPr lang="en-US" b="1" dirty="0" smtClean="0"/>
              <a:t>Learning Objectives </a:t>
            </a:r>
            <a:r>
              <a:rPr lang="en-US" dirty="0" smtClean="0"/>
              <a:t>: </a:t>
            </a:r>
          </a:p>
          <a:p>
            <a:pPr marL="285750" indent="-285750">
              <a:buFont typeface="Arial" panose="020B0604020202020204" pitchFamily="34" charset="0"/>
              <a:buChar char="•"/>
            </a:pPr>
            <a:r>
              <a:rPr lang="en-US" dirty="0" smtClean="0">
                <a:solidFill>
                  <a:schemeClr val="accent2">
                    <a:lumMod val="75000"/>
                  </a:schemeClr>
                </a:solidFill>
              </a:rPr>
              <a:t>Number </a:t>
            </a:r>
            <a:r>
              <a:rPr lang="en-US" dirty="0">
                <a:solidFill>
                  <a:schemeClr val="accent2">
                    <a:lumMod val="75000"/>
                  </a:schemeClr>
                </a:solidFill>
              </a:rPr>
              <a:t>Recognition</a:t>
            </a:r>
            <a:r>
              <a:rPr lang="en-US" dirty="0"/>
              <a:t>: Children will recognize and identify the numeral 7</a:t>
            </a:r>
            <a:r>
              <a:rPr lang="en-US" dirty="0" smtClean="0"/>
              <a:t>.</a:t>
            </a:r>
          </a:p>
          <a:p>
            <a:pPr marL="285750" indent="-285750">
              <a:buFont typeface="Arial" panose="020B0604020202020204" pitchFamily="34" charset="0"/>
              <a:buChar char="•"/>
            </a:pPr>
            <a:r>
              <a:rPr lang="en-US" dirty="0" smtClean="0">
                <a:solidFill>
                  <a:schemeClr val="accent2">
                    <a:lumMod val="75000"/>
                  </a:schemeClr>
                </a:solidFill>
              </a:rPr>
              <a:t>Counting</a:t>
            </a:r>
            <a:r>
              <a:rPr lang="en-US" dirty="0"/>
              <a:t>: Children will practice counting to 7</a:t>
            </a:r>
            <a:r>
              <a:rPr lang="en-US" dirty="0" smtClean="0"/>
              <a:t>.</a:t>
            </a:r>
          </a:p>
          <a:p>
            <a:pPr marL="285750" indent="-285750">
              <a:buFont typeface="Arial" panose="020B0604020202020204" pitchFamily="34" charset="0"/>
              <a:buChar char="•"/>
            </a:pPr>
            <a:r>
              <a:rPr lang="en-US" dirty="0" smtClean="0">
                <a:solidFill>
                  <a:schemeClr val="accent2">
                    <a:lumMod val="75000"/>
                  </a:schemeClr>
                </a:solidFill>
              </a:rPr>
              <a:t>Fine </a:t>
            </a:r>
            <a:r>
              <a:rPr lang="en-US" dirty="0">
                <a:solidFill>
                  <a:schemeClr val="accent2">
                    <a:lumMod val="75000"/>
                  </a:schemeClr>
                </a:solidFill>
              </a:rPr>
              <a:t>Motor Skills</a:t>
            </a:r>
            <a:r>
              <a:rPr lang="en-US" dirty="0"/>
              <a:t>: Children will develop their fine motor skills by manipulating the blocks</a:t>
            </a:r>
            <a:r>
              <a:rPr lang="en-US" dirty="0" smtClean="0"/>
              <a:t>.</a:t>
            </a:r>
          </a:p>
          <a:p>
            <a:pPr marL="285750" indent="-285750">
              <a:buFont typeface="Arial" panose="020B0604020202020204" pitchFamily="34" charset="0"/>
              <a:buChar char="•"/>
            </a:pPr>
            <a:r>
              <a:rPr lang="en-US" dirty="0" smtClean="0">
                <a:solidFill>
                  <a:schemeClr val="accent2">
                    <a:lumMod val="75000"/>
                  </a:schemeClr>
                </a:solidFill>
              </a:rPr>
              <a:t>Creativity </a:t>
            </a:r>
            <a:r>
              <a:rPr lang="en-US" dirty="0">
                <a:solidFill>
                  <a:schemeClr val="accent2">
                    <a:lumMod val="75000"/>
                  </a:schemeClr>
                </a:solidFill>
              </a:rPr>
              <a:t>and Problem Solving</a:t>
            </a:r>
            <a:r>
              <a:rPr lang="en-US" dirty="0"/>
              <a:t>: Children will use their creativity and problem-solving skills to build structures with 7 blocks</a:t>
            </a:r>
            <a:r>
              <a:rPr lang="en-US" dirty="0" smtClean="0"/>
              <a:t>.</a:t>
            </a:r>
          </a:p>
          <a:p>
            <a:pPr marL="285750" indent="-285750">
              <a:buFont typeface="Arial" panose="020B0604020202020204" pitchFamily="34" charset="0"/>
              <a:buChar char="•"/>
            </a:pPr>
            <a:r>
              <a:rPr lang="en-US" dirty="0">
                <a:solidFill>
                  <a:schemeClr val="accent2">
                    <a:lumMod val="75000"/>
                  </a:schemeClr>
                </a:solidFill>
              </a:rPr>
              <a:t>L</a:t>
            </a:r>
            <a:r>
              <a:rPr lang="en-US" dirty="0" smtClean="0">
                <a:solidFill>
                  <a:schemeClr val="accent2">
                    <a:lumMod val="75000"/>
                  </a:schemeClr>
                </a:solidFill>
              </a:rPr>
              <a:t>iteracy</a:t>
            </a:r>
            <a:r>
              <a:rPr lang="en-US" dirty="0"/>
              <a:t>: Children can practice writing the number 7.</a:t>
            </a:r>
            <a:endParaRPr lang="en-IN" dirty="0"/>
          </a:p>
        </p:txBody>
      </p:sp>
    </p:spTree>
    <p:extLst>
      <p:ext uri="{BB962C8B-B14F-4D97-AF65-F5344CB8AC3E}">
        <p14:creationId xmlns:p14="http://schemas.microsoft.com/office/powerpoint/2010/main" val="300721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23F5135F-115E-423C-BE4A-B56C35DC9F3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88259"/>
            <a:ext cx="358083" cy="368964"/>
            <a:chOff x="4135740" y="1795926"/>
            <a:chExt cx="558732" cy="575710"/>
          </a:xfrm>
        </p:grpSpPr>
        <p:grpSp>
          <p:nvGrpSpPr>
            <p:cNvPr id="11" name="Group 10">
              <a:extLst>
                <a:ext uri="{FF2B5EF4-FFF2-40B4-BE49-F238E27FC236}">
                  <a16:creationId xmlns="" xmlns:a16="http://schemas.microsoft.com/office/drawing/2014/main" id="{82C1E318-0F1F-4920-8C7D-FBAC66631B5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95926"/>
              <a:ext cx="558732" cy="575710"/>
              <a:chOff x="1028007" y="1706560"/>
              <a:chExt cx="575710" cy="575710"/>
            </a:xfrm>
          </p:grpSpPr>
          <p:cxnSp>
            <p:nvCxnSpPr>
              <p:cNvPr id="13" name="Straight Connector 12">
                <a:extLst>
                  <a:ext uri="{FF2B5EF4-FFF2-40B4-BE49-F238E27FC236}">
                    <a16:creationId xmlns="" xmlns:a16="http://schemas.microsoft.com/office/drawing/2014/main" id="{DE4A7237-B6EB-4FB7-8B68-7C27438D477D}"/>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84E00FDE-0838-4B5B-A782-6B6C92DB0A89}"/>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 xmlns:a16="http://schemas.microsoft.com/office/drawing/2014/main" id="{2BC1B2F3-8E83-4A70-B103-979C67EECE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 name="Rectangle 15">
            <a:extLst>
              <a:ext uri="{FF2B5EF4-FFF2-40B4-BE49-F238E27FC236}">
                <a16:creationId xmlns="" xmlns:a16="http://schemas.microsoft.com/office/drawing/2014/main" id="{F341B9C2-0FBF-4B4B-A902-1AFFD384E7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99B6695-08FB-9DBD-3880-3CC60333737C}"/>
              </a:ext>
            </a:extLst>
          </p:cNvPr>
          <p:cNvSpPr>
            <a:spLocks noGrp="1"/>
          </p:cNvSpPr>
          <p:nvPr>
            <p:ph type="title"/>
          </p:nvPr>
        </p:nvSpPr>
        <p:spPr>
          <a:xfrm>
            <a:off x="1659894" y="86497"/>
            <a:ext cx="5161036" cy="1012942"/>
          </a:xfrm>
        </p:spPr>
        <p:txBody>
          <a:bodyPr vert="horz" lIns="91440" tIns="45720" rIns="91440" bIns="45720" rtlCol="0" anchor="b">
            <a:normAutofit/>
          </a:bodyPr>
          <a:lstStyle/>
          <a:p>
            <a:pPr algn="r"/>
            <a:r>
              <a:rPr lang="en-US" sz="5400" dirty="0" smtClean="0"/>
              <a:t>Language center </a:t>
            </a:r>
            <a:endParaRPr lang="en-US" sz="5400" dirty="0"/>
          </a:p>
        </p:txBody>
      </p:sp>
      <p:pic>
        <p:nvPicPr>
          <p:cNvPr id="4" name="Content Placeholder 3">
            <a:extLst>
              <a:ext uri="{FF2B5EF4-FFF2-40B4-BE49-F238E27FC236}">
                <a16:creationId xmlns="" xmlns:a16="http://schemas.microsoft.com/office/drawing/2014/main" id="{BE8DCF34-FE5A-4B34-565D-3A080BD067B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666"/>
          <a:stretch/>
        </p:blipFill>
        <p:spPr>
          <a:xfrm>
            <a:off x="9181070" y="1408669"/>
            <a:ext cx="2644346" cy="2421925"/>
          </a:xfrm>
          <a:prstGeom prst="rect">
            <a:avLst/>
          </a:prstGeom>
        </p:spPr>
      </p:pic>
      <p:grpSp>
        <p:nvGrpSpPr>
          <p:cNvPr id="18" name="Group 17">
            <a:extLst>
              <a:ext uri="{FF2B5EF4-FFF2-40B4-BE49-F238E27FC236}">
                <a16:creationId xmlns="" xmlns:a16="http://schemas.microsoft.com/office/drawing/2014/main" id="{148C62AE-4335-48B4-936F-B2E13421D6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 xmlns:a16="http://schemas.microsoft.com/office/drawing/2014/main" id="{ACC2589D-7B3B-4D4C-B2B8-CACDB922842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 xmlns:a16="http://schemas.microsoft.com/office/drawing/2014/main" id="{7F6A6C86-32D6-4F90-8B6E-1BB32248C8D5}"/>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C9D77B3C-D4B6-4916-9D5B-AE2F0AAD685F}"/>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 xmlns:a16="http://schemas.microsoft.com/office/drawing/2014/main" id="{04E4D58F-10CF-48E1-9D0C-6BB0822DFA1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334530" y="1643449"/>
            <a:ext cx="7599405" cy="4062651"/>
          </a:xfrm>
          <a:prstGeom prst="rect">
            <a:avLst/>
          </a:prstGeom>
          <a:noFill/>
        </p:spPr>
        <p:txBody>
          <a:bodyPr wrap="square" rtlCol="0">
            <a:spAutoFit/>
          </a:bodyPr>
          <a:lstStyle/>
          <a:p>
            <a:r>
              <a:rPr lang="en-US" b="1" dirty="0">
                <a:solidFill>
                  <a:schemeClr val="accent5">
                    <a:lumMod val="75000"/>
                  </a:schemeClr>
                </a:solidFill>
                <a:latin typeface="Cambria" panose="02040503050406030204" pitchFamily="18" charset="0"/>
                <a:ea typeface="Cambria" panose="02040503050406030204" pitchFamily="18" charset="0"/>
              </a:rPr>
              <a:t>Facilitator –led activity</a:t>
            </a:r>
          </a:p>
          <a:p>
            <a:r>
              <a:rPr lang="en-US" dirty="0" smtClean="0">
                <a:latin typeface="Cambria" panose="02040503050406030204" pitchFamily="18" charset="0"/>
                <a:ea typeface="Cambria" panose="02040503050406030204" pitchFamily="18" charset="0"/>
              </a:rPr>
              <a:t> </a:t>
            </a:r>
          </a:p>
          <a:p>
            <a:r>
              <a:rPr lang="en-US" dirty="0" smtClean="0">
                <a:latin typeface="Cambria" panose="02040503050406030204" pitchFamily="18" charset="0"/>
                <a:ea typeface="Cambria" panose="02040503050406030204" pitchFamily="18" charset="0"/>
              </a:rPr>
              <a:t>Provide children with laminated sheet as shown in the image . This </a:t>
            </a:r>
            <a:r>
              <a:rPr lang="en-US" dirty="0">
                <a:latin typeface="Cambria" panose="02040503050406030204" pitchFamily="18" charset="0"/>
                <a:ea typeface="Cambria" panose="02040503050406030204" pitchFamily="18" charset="0"/>
              </a:rPr>
              <a:t>can be used for all numbers. The sheet must have three columns which say – Say it, build it and count </a:t>
            </a:r>
            <a:r>
              <a:rPr lang="en-US" dirty="0" smtClean="0">
                <a:latin typeface="Cambria" panose="02040503050406030204" pitchFamily="18" charset="0"/>
                <a:ea typeface="Cambria" panose="02040503050406030204" pitchFamily="18" charset="0"/>
              </a:rPr>
              <a:t>it.</a:t>
            </a:r>
          </a:p>
          <a:p>
            <a:r>
              <a:rPr lang="en-US" b="1" dirty="0" smtClean="0">
                <a:latin typeface="Cambria" panose="02040503050406030204" pitchFamily="18" charset="0"/>
                <a:ea typeface="Cambria" panose="02040503050406030204" pitchFamily="18" charset="0"/>
              </a:rPr>
              <a:t>Say </a:t>
            </a:r>
            <a:r>
              <a:rPr lang="en-US" b="1" dirty="0">
                <a:latin typeface="Cambria" panose="02040503050406030204" pitchFamily="18" charset="0"/>
                <a:ea typeface="Cambria" panose="02040503050406030204" pitchFamily="18" charset="0"/>
              </a:rPr>
              <a:t>it </a:t>
            </a:r>
            <a:r>
              <a:rPr lang="en-US" dirty="0">
                <a:latin typeface="Cambria" panose="02040503050406030204" pitchFamily="18" charset="0"/>
                <a:ea typeface="Cambria" panose="02040503050406030204" pitchFamily="18" charset="0"/>
              </a:rPr>
              <a:t>– will have the number that is introduced </a:t>
            </a:r>
            <a:endParaRPr lang="en-US" dirty="0" smtClean="0">
              <a:latin typeface="Cambria" panose="02040503050406030204" pitchFamily="18" charset="0"/>
              <a:ea typeface="Cambria" panose="02040503050406030204" pitchFamily="18" charset="0"/>
            </a:endParaRPr>
          </a:p>
          <a:p>
            <a:r>
              <a:rPr lang="en-US" b="1" dirty="0" smtClean="0">
                <a:latin typeface="Cambria" panose="02040503050406030204" pitchFamily="18" charset="0"/>
                <a:ea typeface="Cambria" panose="02040503050406030204" pitchFamily="18" charset="0"/>
              </a:rPr>
              <a:t>Build </a:t>
            </a:r>
            <a:r>
              <a:rPr lang="en-US" b="1" dirty="0">
                <a:latin typeface="Cambria" panose="02040503050406030204" pitchFamily="18" charset="0"/>
                <a:ea typeface="Cambria" panose="02040503050406030204" pitchFamily="18" charset="0"/>
              </a:rPr>
              <a:t>it </a:t>
            </a:r>
            <a:r>
              <a:rPr lang="en-US" dirty="0">
                <a:latin typeface="Cambria" panose="02040503050406030204" pitchFamily="18" charset="0"/>
                <a:ea typeface="Cambria" panose="02040503050406030204" pitchFamily="18" charset="0"/>
              </a:rPr>
              <a:t>– will have the hollow letter of the number where they can roll </a:t>
            </a:r>
            <a:r>
              <a:rPr lang="en-US" dirty="0" smtClean="0">
                <a:latin typeface="Cambria" panose="02040503050406030204" pitchFamily="18" charset="0"/>
                <a:ea typeface="Cambria" panose="02040503050406030204" pitchFamily="18" charset="0"/>
              </a:rPr>
              <a:t>play dough </a:t>
            </a:r>
            <a:r>
              <a:rPr lang="en-US" dirty="0">
                <a:latin typeface="Cambria" panose="02040503050406030204" pitchFamily="18" charset="0"/>
                <a:ea typeface="Cambria" panose="02040503050406030204" pitchFamily="18" charset="0"/>
              </a:rPr>
              <a:t>or </a:t>
            </a:r>
            <a:r>
              <a:rPr lang="en-US" dirty="0" smtClean="0">
                <a:latin typeface="Cambria" panose="02040503050406030204" pitchFamily="18" charset="0"/>
                <a:ea typeface="Cambria" panose="02040503050406030204" pitchFamily="18" charset="0"/>
              </a:rPr>
              <a:t>color </a:t>
            </a:r>
            <a:r>
              <a:rPr lang="en-US" dirty="0">
                <a:latin typeface="Cambria" panose="02040503050406030204" pitchFamily="18" charset="0"/>
                <a:ea typeface="Cambria" panose="02040503050406030204" pitchFamily="18" charset="0"/>
              </a:rPr>
              <a:t>inside the hollow number </a:t>
            </a:r>
            <a:endParaRPr lang="en-US" dirty="0" smtClean="0">
              <a:latin typeface="Cambria" panose="02040503050406030204" pitchFamily="18" charset="0"/>
              <a:ea typeface="Cambria" panose="02040503050406030204" pitchFamily="18" charset="0"/>
            </a:endParaRPr>
          </a:p>
          <a:p>
            <a:r>
              <a:rPr lang="en-US" b="1" dirty="0" smtClean="0">
                <a:latin typeface="Cambria" panose="02040503050406030204" pitchFamily="18" charset="0"/>
                <a:ea typeface="Cambria" panose="02040503050406030204" pitchFamily="18" charset="0"/>
              </a:rPr>
              <a:t>Count </a:t>
            </a:r>
            <a:r>
              <a:rPr lang="en-US" b="1" dirty="0">
                <a:latin typeface="Cambria" panose="02040503050406030204" pitchFamily="18" charset="0"/>
                <a:ea typeface="Cambria" panose="02040503050406030204" pitchFamily="18" charset="0"/>
              </a:rPr>
              <a:t>it</a:t>
            </a:r>
            <a:r>
              <a:rPr lang="en-US" dirty="0">
                <a:latin typeface="Cambria" panose="02040503050406030204" pitchFamily="18" charset="0"/>
                <a:ea typeface="Cambria" panose="02040503050406030204" pitchFamily="18" charset="0"/>
              </a:rPr>
              <a:t>- will have objects according to the numeral.   If the sheet is laminated, they can be used for any number</a:t>
            </a:r>
            <a:r>
              <a:rPr lang="en-US" dirty="0" smtClean="0">
                <a:latin typeface="Cambria" panose="02040503050406030204" pitchFamily="18" charset="0"/>
                <a:ea typeface="Cambria" panose="02040503050406030204" pitchFamily="18" charset="0"/>
              </a:rPr>
              <a:t>. Encourage </a:t>
            </a:r>
            <a:r>
              <a:rPr lang="en-US" dirty="0">
                <a:latin typeface="Cambria" panose="02040503050406030204" pitchFamily="18" charset="0"/>
                <a:ea typeface="Cambria" panose="02040503050406030204" pitchFamily="18" charset="0"/>
              </a:rPr>
              <a:t>the children to count sequentially and talk about </a:t>
            </a:r>
            <a:r>
              <a:rPr lang="en-US" dirty="0" smtClean="0">
                <a:latin typeface="Cambria" panose="02040503050406030204" pitchFamily="18" charset="0"/>
                <a:ea typeface="Cambria" panose="02040503050406030204" pitchFamily="18" charset="0"/>
              </a:rPr>
              <a:t>before number.</a:t>
            </a:r>
          </a:p>
          <a:p>
            <a:endParaRPr lang="en-US" dirty="0">
              <a:latin typeface="Cambria" panose="02040503050406030204" pitchFamily="18" charset="0"/>
              <a:ea typeface="Cambria" panose="02040503050406030204" pitchFamily="18" charset="0"/>
            </a:endParaRPr>
          </a:p>
          <a:p>
            <a:r>
              <a:rPr lang="en-US" b="1" dirty="0" smtClean="0">
                <a:latin typeface="Cambria" panose="02040503050406030204" pitchFamily="18" charset="0"/>
                <a:ea typeface="Cambria" panose="02040503050406030204" pitchFamily="18" charset="0"/>
              </a:rPr>
              <a:t>Objective</a:t>
            </a:r>
            <a:r>
              <a:rPr lang="en-US" dirty="0" smtClean="0">
                <a:latin typeface="Cambria" panose="02040503050406030204" pitchFamily="18" charset="0"/>
                <a:ea typeface="Cambria" panose="02040503050406030204" pitchFamily="18" charset="0"/>
              </a:rPr>
              <a:t>:</a:t>
            </a:r>
          </a:p>
          <a:p>
            <a:r>
              <a:rPr lang="en-US" dirty="0" smtClean="0">
                <a:latin typeface="Cambria" panose="02040503050406030204" pitchFamily="18" charset="0"/>
                <a:ea typeface="Cambria" panose="02040503050406030204" pitchFamily="18" charset="0"/>
              </a:rPr>
              <a:t>Creative Expression</a:t>
            </a:r>
            <a:r>
              <a:rPr lang="en-US" dirty="0">
                <a:latin typeface="Cambria" panose="02040503050406030204" pitchFamily="18" charset="0"/>
                <a:ea typeface="Cambria" panose="02040503050406030204" pitchFamily="18" charset="0"/>
              </a:rPr>
              <a:t>: To explore different types of art </a:t>
            </a:r>
            <a:r>
              <a:rPr lang="en-US" dirty="0" smtClean="0">
                <a:latin typeface="Cambria" panose="02040503050406030204" pitchFamily="18" charset="0"/>
                <a:ea typeface="Cambria" panose="02040503050406030204" pitchFamily="18" charset="0"/>
              </a:rPr>
              <a:t>materials.</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4232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23F5135F-115E-423C-BE4A-B56C35DC9F3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 xmlns:a16="http://schemas.microsoft.com/office/drawing/2014/main" id="{82C1E318-0F1F-4920-8C7D-FBAC66631B5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 xmlns:a16="http://schemas.microsoft.com/office/drawing/2014/main" id="{DE4A7237-B6EB-4FB7-8B68-7C27438D477D}"/>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84E00FDE-0838-4B5B-A782-6B6C92DB0A89}"/>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 xmlns:a16="http://schemas.microsoft.com/office/drawing/2014/main" id="{2BC1B2F3-8E83-4A70-B103-979C67EECE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 xmlns:a16="http://schemas.microsoft.com/office/drawing/2014/main" id="{9CD6A689-6536-4687-8E6E-2170B015745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 xmlns:a16="http://schemas.microsoft.com/office/drawing/2014/main" id="{0353C031-609E-4EC9-AA52-DEC782ABDE2E}"/>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 xmlns:a16="http://schemas.microsoft.com/office/drawing/2014/main" id="{2689D8D2-3B4E-4E57-B948-6A2F05FF6C6B}"/>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E4ED08AA-2F81-4003-ABB4-A3B548E75313}"/>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Oval 34">
              <a:extLst>
                <a:ext uri="{FF2B5EF4-FFF2-40B4-BE49-F238E27FC236}">
                  <a16:creationId xmlns="" xmlns:a16="http://schemas.microsoft.com/office/drawing/2014/main" id="{43F228AF-8A75-4FCB-B87D-179CD160642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254237" y="1892296"/>
            <a:ext cx="9706207" cy="2400657"/>
          </a:xfrm>
          <a:prstGeom prst="rect">
            <a:avLst/>
          </a:prstGeom>
          <a:noFill/>
        </p:spPr>
        <p:txBody>
          <a:bodyPr wrap="square" lIns="91440" tIns="45720" rIns="91440" bIns="45720">
            <a:spAutoFit/>
          </a:bodyPr>
          <a:lstStyle/>
          <a:p>
            <a:pPr algn="ctr"/>
            <a:r>
              <a:rPr lang="en-US" sz="15000" b="1" i="1" dirty="0" smtClean="0">
                <a:ln w="9525">
                  <a:solidFill>
                    <a:schemeClr val="bg1"/>
                  </a:solidFill>
                  <a:prstDash val="solid"/>
                </a:ln>
                <a:solidFill>
                  <a:schemeClr val="accent5"/>
                </a:solidFill>
                <a:effectLst>
                  <a:glow rad="63500">
                    <a:schemeClr val="accent1">
                      <a:satMod val="175000"/>
                      <a:alpha val="40000"/>
                    </a:schemeClr>
                  </a:glow>
                  <a:outerShdw blurRad="12700" dist="38100" dir="2700000" algn="tl" rotWithShape="0">
                    <a:schemeClr val="accent5">
                      <a:lumMod val="60000"/>
                      <a:lumOff val="40000"/>
                    </a:schemeClr>
                  </a:outerShdw>
                </a:effectLst>
              </a:rPr>
              <a:t>Thank You</a:t>
            </a:r>
            <a:endParaRPr lang="en-US" sz="15000" b="1" i="1" cap="none" spc="0" dirty="0">
              <a:ln w="9525">
                <a:solidFill>
                  <a:schemeClr val="bg1"/>
                </a:solidFill>
                <a:prstDash val="solid"/>
              </a:ln>
              <a:solidFill>
                <a:schemeClr val="accent5"/>
              </a:solidFill>
              <a:effectLst>
                <a:glow rad="63500">
                  <a:schemeClr val="accent1">
                    <a:satMod val="175000"/>
                    <a:alpha val="40000"/>
                  </a:schemeClr>
                </a:glow>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5696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B7C4707-9C68-44ED-A6DE-88FF7A50F4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B69060A4-9EDF-4FB5-87A8-A9FC83E44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E937A4B0-1638-4AFA-91A5-60F8BB498C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Yellow fishes">
            <a:extLst>
              <a:ext uri="{FF2B5EF4-FFF2-40B4-BE49-F238E27FC236}">
                <a16:creationId xmlns="" xmlns:a16="http://schemas.microsoft.com/office/drawing/2014/main" id="{034A47FE-6CF9-7B49-E453-9A445045C6D9}"/>
              </a:ext>
            </a:extLst>
          </p:cNvPr>
          <p:cNvPicPr>
            <a:picLocks noChangeAspect="1"/>
          </p:cNvPicPr>
          <p:nvPr/>
        </p:nvPicPr>
        <p:blipFill>
          <a:blip r:embed="rId3">
            <a:alphaModFix amt="84000"/>
          </a:blip>
          <a:srcRect l="12175" r="19508" b="4"/>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le"/>
          <p:cNvSpPr>
            <a:spLocks noGrp="1"/>
          </p:cNvSpPr>
          <p:nvPr>
            <p:ph type="title"/>
          </p:nvPr>
        </p:nvSpPr>
        <p:spPr>
          <a:xfrm>
            <a:off x="5933208" y="681036"/>
            <a:ext cx="5572992" cy="1916505"/>
          </a:xfrm>
        </p:spPr>
        <p:txBody>
          <a:bodyPr>
            <a:normAutofit/>
          </a:bodyPr>
          <a:lstStyle/>
          <a:p>
            <a:r>
              <a:rPr lang="en-US" dirty="0"/>
              <a:t>General Awareness:</a:t>
            </a:r>
          </a:p>
        </p:txBody>
      </p:sp>
      <p:sp>
        <p:nvSpPr>
          <p:cNvPr id="3" name="Content Placeholder"/>
          <p:cNvSpPr>
            <a:spLocks noGrp="1"/>
          </p:cNvSpPr>
          <p:nvPr>
            <p:ph idx="1"/>
          </p:nvPr>
        </p:nvSpPr>
        <p:spPr>
          <a:xfrm>
            <a:off x="7791796" y="3060862"/>
            <a:ext cx="3447012" cy="3116101"/>
          </a:xfrm>
        </p:spPr>
        <p:txBody>
          <a:bodyPr vert="horz" lIns="91440" tIns="45720" rIns="91440" bIns="45720" rtlCol="0" anchor="t">
            <a:normAutofit/>
          </a:bodyPr>
          <a:lstStyle/>
          <a:p>
            <a:pPr lvl="0"/>
            <a:r>
              <a:rPr lang="en-US" sz="3600" dirty="0">
                <a:latin typeface="Calibri"/>
                <a:cs typeface="Calibri"/>
              </a:rPr>
              <a:t>Sea Animals </a:t>
            </a:r>
          </a:p>
          <a:p>
            <a:endParaRPr lang="en-US" sz="3600" dirty="0">
              <a:latin typeface="Calibri"/>
              <a:cs typeface="Calibri"/>
            </a:endParaRPr>
          </a:p>
        </p:txBody>
      </p:sp>
      <p:sp>
        <p:nvSpPr>
          <p:cNvPr id="16" name="Freeform: Shape 15">
            <a:extLst>
              <a:ext uri="{FF2B5EF4-FFF2-40B4-BE49-F238E27FC236}">
                <a16:creationId xmlns="" xmlns:a16="http://schemas.microsoft.com/office/drawing/2014/main" id="{60376AD7-5814-4A2B-B3FC-395355E394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 xmlns:a16="http://schemas.microsoft.com/office/drawing/2014/main" id="{D2D2835C-DDE9-4332-9476-94B711F053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56005"/>
            <a:ext cx="358083" cy="358083"/>
            <a:chOff x="4135740" y="1745599"/>
            <a:chExt cx="558732" cy="558732"/>
          </a:xfrm>
        </p:grpSpPr>
        <p:grpSp>
          <p:nvGrpSpPr>
            <p:cNvPr id="19" name="Group 18">
              <a:extLst>
                <a:ext uri="{FF2B5EF4-FFF2-40B4-BE49-F238E27FC236}">
                  <a16:creationId xmlns="" xmlns:a16="http://schemas.microsoft.com/office/drawing/2014/main" id="{37647015-EE9A-4F89-A88A-DC5786E66388}"/>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45599"/>
              <a:ext cx="558732" cy="558732"/>
              <a:chOff x="1028007" y="1706560"/>
              <a:chExt cx="575710" cy="575710"/>
            </a:xfrm>
          </p:grpSpPr>
          <p:cxnSp>
            <p:nvCxnSpPr>
              <p:cNvPr id="21" name="Straight Connector 20">
                <a:extLst>
                  <a:ext uri="{FF2B5EF4-FFF2-40B4-BE49-F238E27FC236}">
                    <a16:creationId xmlns="" xmlns:a16="http://schemas.microsoft.com/office/drawing/2014/main" id="{CB275C9D-23AD-4120-B860-4A649881025C}"/>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57793833-C4D8-475A-86F4-45B2FFCF4F73}"/>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 xmlns:a16="http://schemas.microsoft.com/office/drawing/2014/main" id="{CBDF05EB-F6AC-4339-BC6E-8D65276856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7627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D3E2EEE-5E2B-473D-B932-CC1CB66592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 xmlns:a16="http://schemas.microsoft.com/office/drawing/2014/main" id="{AE17CC98-0620-6F07-FA49-11B0F271A1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27429" y="220545"/>
            <a:ext cx="4007187" cy="4422340"/>
          </a:xfrm>
        </p:spPr>
      </p:pic>
      <p:grpSp>
        <p:nvGrpSpPr>
          <p:cNvPr id="11" name="Group 10">
            <a:extLst>
              <a:ext uri="{FF2B5EF4-FFF2-40B4-BE49-F238E27FC236}">
                <a16:creationId xmlns="" xmlns:a16="http://schemas.microsoft.com/office/drawing/2014/main" id="{022A4EFE-0FAE-441E-B2D5-21996A48DC6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56005"/>
            <a:ext cx="358083" cy="358083"/>
            <a:chOff x="4135740" y="1745599"/>
            <a:chExt cx="558732" cy="558732"/>
          </a:xfrm>
        </p:grpSpPr>
        <p:grpSp>
          <p:nvGrpSpPr>
            <p:cNvPr id="12" name="Group 11">
              <a:extLst>
                <a:ext uri="{FF2B5EF4-FFF2-40B4-BE49-F238E27FC236}">
                  <a16:creationId xmlns="" xmlns:a16="http://schemas.microsoft.com/office/drawing/2014/main" id="{2785A38D-4016-4F81-982F-D3F6305398E6}"/>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45599"/>
              <a:ext cx="558732" cy="558732"/>
              <a:chOff x="1028007" y="1706560"/>
              <a:chExt cx="575710" cy="575710"/>
            </a:xfrm>
          </p:grpSpPr>
          <p:cxnSp>
            <p:nvCxnSpPr>
              <p:cNvPr id="14" name="Straight Connector 13">
                <a:extLst>
                  <a:ext uri="{FF2B5EF4-FFF2-40B4-BE49-F238E27FC236}">
                    <a16:creationId xmlns="" xmlns:a16="http://schemas.microsoft.com/office/drawing/2014/main" id="{AD3BBA26-50B7-407D-B968-0FD1F1999F7A}"/>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861CBB9C-7F53-453F-B850-AC6FB6EFB6FB}"/>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 xmlns:a16="http://schemas.microsoft.com/office/drawing/2014/main" id="{D8D5963D-3E99-4D4B-A67C-9D1CEA0ACC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 xmlns:a16="http://schemas.microsoft.com/office/drawing/2014/main" id="{44515816-ECA4-DB98-7202-EA0E2A9F7D1F}"/>
              </a:ext>
            </a:extLst>
          </p:cNvPr>
          <p:cNvSpPr txBox="1"/>
          <p:nvPr/>
        </p:nvSpPr>
        <p:spPr>
          <a:xfrm>
            <a:off x="5181600" y="2514600"/>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 xmlns:a16="http://schemas.microsoft.com/office/drawing/2014/main" id="{F16756CA-360A-4EF0-26EE-7D89F3C49631}"/>
              </a:ext>
            </a:extLst>
          </p:cNvPr>
          <p:cNvSpPr txBox="1"/>
          <p:nvPr/>
        </p:nvSpPr>
        <p:spPr>
          <a:xfrm>
            <a:off x="5181600" y="2514600"/>
            <a:ext cx="1828800" cy="1828800"/>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 xmlns:a16="http://schemas.microsoft.com/office/drawing/2014/main" id="{99461250-D33F-B6A7-4D7D-C404FCBC1498}"/>
              </a:ext>
            </a:extLst>
          </p:cNvPr>
          <p:cNvSpPr txBox="1"/>
          <p:nvPr/>
        </p:nvSpPr>
        <p:spPr>
          <a:xfrm>
            <a:off x="532519" y="220545"/>
            <a:ext cx="4005393" cy="6001643"/>
          </a:xfrm>
          <a:prstGeom prst="rect">
            <a:avLst/>
          </a:prstGeom>
          <a:noFill/>
        </p:spPr>
        <p:txBody>
          <a:bodyPr wrap="square" lIns="91440" tIns="45720" rIns="91440" bIns="45720" rtlCol="0" anchor="t">
            <a:spAutoFit/>
          </a:bodyPr>
          <a:lstStyle/>
          <a:p>
            <a:pPr algn="l"/>
            <a:r>
              <a:rPr lang="en-IN" sz="2400" b="1" dirty="0">
                <a:latin typeface="Calibri"/>
                <a:cs typeface="Calibri"/>
              </a:rPr>
              <a:t>General Awareness</a:t>
            </a:r>
          </a:p>
          <a:p>
            <a:pPr algn="l"/>
            <a:r>
              <a:rPr lang="en-IN" sz="2400" dirty="0">
                <a:latin typeface="Calibri"/>
                <a:cs typeface="Calibri"/>
              </a:rPr>
              <a:t>
Introducing sea animals to a 3-year-old can be a fun.</a:t>
            </a:r>
          </a:p>
          <a:p>
            <a:r>
              <a:rPr lang="en-IN" sz="2400" dirty="0">
                <a:latin typeface="Calibri"/>
                <a:cs typeface="Calibri"/>
              </a:rPr>
              <a:t>
1. Show the model of this aquarium and let the children explore. Allow children to speak </a:t>
            </a:r>
            <a:r>
              <a:rPr lang="en-IN" sz="2400" dirty="0" smtClean="0">
                <a:latin typeface="Calibri"/>
                <a:cs typeface="Calibri"/>
              </a:rPr>
              <a:t>about what </a:t>
            </a:r>
            <a:r>
              <a:rPr lang="en-IN" sz="2400" dirty="0">
                <a:latin typeface="Calibri"/>
                <a:cs typeface="Calibri"/>
              </a:rPr>
              <a:t>they know. Later teacher can Point to the fish and say, “Look, a fish! Fish live in the water and swim with their fins.” Children will start speaking about the sea animals they already know.</a:t>
            </a:r>
          </a:p>
          <a:p>
            <a:pPr algn="l"/>
            <a:endParaRPr lang="en-US" sz="2400" dirty="0">
              <a:latin typeface="Calibri"/>
              <a:cs typeface="Calibri"/>
            </a:endParaRPr>
          </a:p>
        </p:txBody>
      </p:sp>
      <p:sp>
        <p:nvSpPr>
          <p:cNvPr id="7" name="TextBox 6">
            <a:extLst>
              <a:ext uri="{FF2B5EF4-FFF2-40B4-BE49-F238E27FC236}">
                <a16:creationId xmlns="" xmlns:a16="http://schemas.microsoft.com/office/drawing/2014/main" id="{153BADD6-65A0-C86D-F7F7-A7EE1223A1F7}"/>
              </a:ext>
            </a:extLst>
          </p:cNvPr>
          <p:cNvSpPr txBox="1"/>
          <p:nvPr/>
        </p:nvSpPr>
        <p:spPr>
          <a:xfrm>
            <a:off x="5181600" y="2523460"/>
            <a:ext cx="1828800" cy="1828800"/>
          </a:xfrm>
          <a:prstGeom prst="rect">
            <a:avLst/>
          </a:prstGeom>
          <a:noFill/>
        </p:spPr>
        <p:txBody>
          <a:bodyPr wrap="square" rtlCol="0">
            <a:spAutoFit/>
          </a:bodyPr>
          <a:lstStyle/>
          <a:p>
            <a:pPr algn="l"/>
            <a:endParaRPr lang="en-US" dirty="0"/>
          </a:p>
        </p:txBody>
      </p:sp>
      <p:sp>
        <p:nvSpPr>
          <p:cNvPr id="8" name="TextBox 7">
            <a:extLst>
              <a:ext uri="{FF2B5EF4-FFF2-40B4-BE49-F238E27FC236}">
                <a16:creationId xmlns="" xmlns:a16="http://schemas.microsoft.com/office/drawing/2014/main" id="{246F2A19-7176-94A5-9E23-04592F0BFEE0}"/>
              </a:ext>
            </a:extLst>
          </p:cNvPr>
          <p:cNvSpPr txBox="1"/>
          <p:nvPr/>
        </p:nvSpPr>
        <p:spPr>
          <a:xfrm>
            <a:off x="9034615" y="229405"/>
            <a:ext cx="2802965" cy="5632311"/>
          </a:xfrm>
          <a:prstGeom prst="rect">
            <a:avLst/>
          </a:prstGeom>
          <a:noFill/>
        </p:spPr>
        <p:txBody>
          <a:bodyPr wrap="square" lIns="91440" tIns="45720" rIns="91440" bIns="45720" rtlCol="0" anchor="t">
            <a:spAutoFit/>
          </a:bodyPr>
          <a:lstStyle/>
          <a:p>
            <a:pPr algn="l"/>
            <a:r>
              <a:rPr lang="en-IN" sz="2400" dirty="0">
                <a:latin typeface="Calibri"/>
                <a:cs typeface="Calibri"/>
              </a:rPr>
              <a:t>Explain that this is an aquarium.</a:t>
            </a:r>
          </a:p>
          <a:p>
            <a:pPr algn="l"/>
            <a:r>
              <a:rPr lang="en-IN" sz="2400" dirty="0">
                <a:latin typeface="Calibri"/>
                <a:cs typeface="Calibri"/>
              </a:rPr>
              <a:t>
2.Visit an aquarium or a local beach to observe marine life in person.</a:t>
            </a:r>
          </a:p>
          <a:p>
            <a:pPr algn="l"/>
            <a:endParaRPr lang="en-IN" sz="2400" dirty="0">
              <a:latin typeface="Calibri"/>
              <a:cs typeface="Calibri"/>
            </a:endParaRPr>
          </a:p>
          <a:p>
            <a:pPr algn="l"/>
            <a:r>
              <a:rPr lang="en-IN" sz="2400" dirty="0">
                <a:latin typeface="Calibri"/>
                <a:cs typeface="Calibri"/>
              </a:rPr>
              <a:t>By making it fun and interactive, we can spark child’s curiosity and help them learn about </a:t>
            </a:r>
            <a:r>
              <a:rPr lang="en-IN" sz="2400" dirty="0" smtClean="0">
                <a:latin typeface="Calibri"/>
                <a:cs typeface="Calibri"/>
              </a:rPr>
              <a:t>the amazing </a:t>
            </a:r>
            <a:r>
              <a:rPr lang="en-IN" sz="2400" dirty="0">
                <a:latin typeface="Calibri"/>
                <a:cs typeface="Calibri"/>
              </a:rPr>
              <a:t>world of sea animals!</a:t>
            </a:r>
            <a:endParaRPr lang="en-US" sz="2400" dirty="0">
              <a:latin typeface="Calibri"/>
              <a:cs typeface="Calibri"/>
            </a:endParaRPr>
          </a:p>
        </p:txBody>
      </p:sp>
      <p:sp>
        <p:nvSpPr>
          <p:cNvPr id="16" name="TextBox 15">
            <a:extLst>
              <a:ext uri="{FF2B5EF4-FFF2-40B4-BE49-F238E27FC236}">
                <a16:creationId xmlns="" xmlns:a16="http://schemas.microsoft.com/office/drawing/2014/main" id="{C8B1C6E3-912D-533E-CFDE-5E5795DB0733}"/>
              </a:ext>
            </a:extLst>
          </p:cNvPr>
          <p:cNvSpPr txBox="1"/>
          <p:nvPr/>
        </p:nvSpPr>
        <p:spPr>
          <a:xfrm>
            <a:off x="5181600" y="8978309"/>
            <a:ext cx="1828800" cy="1828800"/>
          </a:xfrm>
          <a:prstGeom prst="rect">
            <a:avLst/>
          </a:prstGeom>
          <a:noFill/>
        </p:spPr>
        <p:txBody>
          <a:bodyPr wrap="square" rtlCol="0">
            <a:spAutoFit/>
          </a:bodyPr>
          <a:lstStyle/>
          <a:p>
            <a:pPr algn="l"/>
            <a:endParaRPr lang="en-US" dirty="0"/>
          </a:p>
        </p:txBody>
      </p:sp>
      <p:sp>
        <p:nvSpPr>
          <p:cNvPr id="17" name="TextBox 16">
            <a:extLst>
              <a:ext uri="{FF2B5EF4-FFF2-40B4-BE49-F238E27FC236}">
                <a16:creationId xmlns="" xmlns:a16="http://schemas.microsoft.com/office/drawing/2014/main" id="{1DF89E6E-35E0-6261-9F90-6AE746BBE202}"/>
              </a:ext>
            </a:extLst>
          </p:cNvPr>
          <p:cNvSpPr txBox="1"/>
          <p:nvPr/>
        </p:nvSpPr>
        <p:spPr>
          <a:xfrm>
            <a:off x="5181600" y="8978309"/>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1843777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D3E2EEE-5E2B-473D-B932-CC1CB66592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11635" y="0"/>
            <a:ext cx="12079588" cy="1041560"/>
          </a:xfrm>
        </p:spPr>
        <p:txBody>
          <a:bodyPr>
            <a:normAutofit/>
          </a:bodyPr>
          <a:lstStyle/>
          <a:p>
            <a:r>
              <a:rPr lang="en-IN" sz="5400" dirty="0" smtClean="0"/>
              <a:t>Discovery Centre </a:t>
            </a:r>
            <a:endParaRPr sz="5400" dirty="0"/>
          </a:p>
        </p:txBody>
      </p:sp>
      <p:pic>
        <p:nvPicPr>
          <p:cNvPr id="4" name="Content Placeholder 3">
            <a:extLst>
              <a:ext uri="{FF2B5EF4-FFF2-40B4-BE49-F238E27FC236}">
                <a16:creationId xmlns="" xmlns:a16="http://schemas.microsoft.com/office/drawing/2014/main" id="{732D3111-267A-FBA5-6541-8B1D9C9C0C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7786" y="1364512"/>
            <a:ext cx="6396630" cy="4798827"/>
          </a:xfrm>
        </p:spPr>
      </p:pic>
      <p:grpSp>
        <p:nvGrpSpPr>
          <p:cNvPr id="11" name="Group 10">
            <a:extLst>
              <a:ext uri="{FF2B5EF4-FFF2-40B4-BE49-F238E27FC236}">
                <a16:creationId xmlns="" xmlns:a16="http://schemas.microsoft.com/office/drawing/2014/main" id="{022A4EFE-0FAE-441E-B2D5-21996A48DC6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56005"/>
            <a:ext cx="358083" cy="358083"/>
            <a:chOff x="4135740" y="1745599"/>
            <a:chExt cx="558732" cy="558732"/>
          </a:xfrm>
        </p:grpSpPr>
        <p:grpSp>
          <p:nvGrpSpPr>
            <p:cNvPr id="12" name="Group 11">
              <a:extLst>
                <a:ext uri="{FF2B5EF4-FFF2-40B4-BE49-F238E27FC236}">
                  <a16:creationId xmlns="" xmlns:a16="http://schemas.microsoft.com/office/drawing/2014/main" id="{2785A38D-4016-4F81-982F-D3F6305398E6}"/>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45599"/>
              <a:ext cx="558732" cy="558732"/>
              <a:chOff x="1028007" y="1706560"/>
              <a:chExt cx="575710" cy="575710"/>
            </a:xfrm>
          </p:grpSpPr>
          <p:cxnSp>
            <p:nvCxnSpPr>
              <p:cNvPr id="14" name="Straight Connector 13">
                <a:extLst>
                  <a:ext uri="{FF2B5EF4-FFF2-40B4-BE49-F238E27FC236}">
                    <a16:creationId xmlns="" xmlns:a16="http://schemas.microsoft.com/office/drawing/2014/main" id="{AD3BBA26-50B7-407D-B968-0FD1F1999F7A}"/>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861CBB9C-7F53-453F-B850-AC6FB6EFB6FB}"/>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 xmlns:a16="http://schemas.microsoft.com/office/drawing/2014/main" id="{D8D5963D-3E99-4D4B-A67C-9D1CEA0ACC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 xmlns:a16="http://schemas.microsoft.com/office/drawing/2014/main" id="{9A919C6D-7052-A8D5-EDA5-D6CC27FB9DAF}"/>
              </a:ext>
            </a:extLst>
          </p:cNvPr>
          <p:cNvSpPr txBox="1"/>
          <p:nvPr/>
        </p:nvSpPr>
        <p:spPr>
          <a:xfrm>
            <a:off x="365112" y="1671217"/>
            <a:ext cx="4198027" cy="6740307"/>
          </a:xfrm>
          <a:prstGeom prst="rect">
            <a:avLst/>
          </a:prstGeom>
          <a:noFill/>
        </p:spPr>
        <p:txBody>
          <a:bodyPr wrap="square" lIns="91440" tIns="45720" rIns="91440" bIns="45720" rtlCol="0" anchor="t">
            <a:spAutoFit/>
          </a:bodyPr>
          <a:lstStyle/>
          <a:p>
            <a:r>
              <a:rPr lang="en-US" sz="2400" b="1" dirty="0">
                <a:solidFill>
                  <a:schemeClr val="accent5">
                    <a:lumMod val="75000"/>
                  </a:schemeClr>
                </a:solidFill>
                <a:latin typeface="Cambria" panose="02040503050406030204" pitchFamily="18" charset="0"/>
                <a:ea typeface="Cambria" panose="02040503050406030204" pitchFamily="18" charset="0"/>
              </a:rPr>
              <a:t>Facilitator –led activity</a:t>
            </a:r>
          </a:p>
          <a:p>
            <a:pPr algn="l"/>
            <a:endParaRPr lang="en-IN" sz="2400" dirty="0">
              <a:latin typeface="Calibri"/>
              <a:cs typeface="Calibri"/>
            </a:endParaRPr>
          </a:p>
          <a:p>
            <a:pPr algn="l"/>
            <a:endParaRPr lang="en-IN" sz="2400" dirty="0">
              <a:latin typeface="Calibri"/>
              <a:cs typeface="Calibri"/>
            </a:endParaRPr>
          </a:p>
          <a:p>
            <a:pPr algn="l"/>
            <a:r>
              <a:rPr lang="en-IN" sz="2400" dirty="0">
                <a:latin typeface="Calibri"/>
                <a:cs typeface="Calibri"/>
              </a:rPr>
              <a:t>C</a:t>
            </a:r>
            <a:r>
              <a:rPr lang="en-US" sz="2400" dirty="0" err="1">
                <a:latin typeface="Calibri"/>
                <a:cs typeface="Calibri"/>
              </a:rPr>
              <a:t>hildren</a:t>
            </a:r>
            <a:r>
              <a:rPr lang="en-US" sz="2400" dirty="0">
                <a:latin typeface="Calibri"/>
                <a:cs typeface="Calibri"/>
              </a:rPr>
              <a:t> to explore the sand tray and search for animal picture and later fix the</a:t>
            </a:r>
          </a:p>
          <a:p>
            <a:r>
              <a:rPr lang="en-US" sz="2400" dirty="0">
                <a:latin typeface="Calibri"/>
                <a:cs typeface="Calibri"/>
              </a:rPr>
              <a:t>Puzzle</a:t>
            </a:r>
            <a:r>
              <a:rPr lang="en-IN" sz="2400" dirty="0">
                <a:latin typeface="Calibri"/>
                <a:cs typeface="Calibri"/>
              </a:rPr>
              <a:t>.Ch</a:t>
            </a:r>
            <a:r>
              <a:rPr lang="en-US" sz="2400" dirty="0" err="1">
                <a:latin typeface="Calibri"/>
                <a:cs typeface="Calibri"/>
              </a:rPr>
              <a:t>ildren</a:t>
            </a:r>
            <a:r>
              <a:rPr lang="en-US" sz="2400" dirty="0">
                <a:latin typeface="Calibri"/>
                <a:cs typeface="Calibri"/>
              </a:rPr>
              <a:t> explore the textures, shapes, and potentially practice fine motor skills by making imprints in the sand with the stencil of sea animals.</a:t>
            </a:r>
            <a:endParaRPr lang="en-IN" sz="2400" dirty="0">
              <a:latin typeface="Calibri"/>
              <a:cs typeface="Calibri"/>
            </a:endParaRPr>
          </a:p>
          <a:p>
            <a:pPr algn="l"/>
            <a:endParaRPr lang="en-IN" sz="2400" dirty="0">
              <a:latin typeface="Calibri"/>
              <a:cs typeface="Calibri"/>
            </a:endParaRPr>
          </a:p>
          <a:p>
            <a:pPr algn="l"/>
            <a:endParaRPr lang="en-IN" sz="2400" dirty="0">
              <a:latin typeface="Calibri"/>
              <a:cs typeface="Calibri"/>
            </a:endParaRPr>
          </a:p>
          <a:p>
            <a:pPr algn="l"/>
            <a:endParaRPr lang="en-IN" sz="2400" dirty="0">
              <a:latin typeface="Calibri"/>
              <a:cs typeface="Calibri"/>
            </a:endParaRPr>
          </a:p>
          <a:p>
            <a:pPr algn="l"/>
            <a:endParaRPr lang="en-IN" sz="2400" dirty="0">
              <a:latin typeface="Calibri"/>
              <a:cs typeface="Calibri"/>
            </a:endParaRPr>
          </a:p>
          <a:p>
            <a:pPr algn="l"/>
            <a:endParaRPr lang="en-IN" sz="2400" dirty="0">
              <a:latin typeface="Calibri"/>
              <a:cs typeface="Calibri"/>
            </a:endParaRPr>
          </a:p>
          <a:p>
            <a:pPr algn="l"/>
            <a:endParaRPr lang="en-US" sz="2400" dirty="0">
              <a:latin typeface="Calibri"/>
              <a:cs typeface="Calibri"/>
            </a:endParaRPr>
          </a:p>
        </p:txBody>
      </p:sp>
    </p:spTree>
    <p:extLst>
      <p:ext uri="{BB962C8B-B14F-4D97-AF65-F5344CB8AC3E}">
        <p14:creationId xmlns:p14="http://schemas.microsoft.com/office/powerpoint/2010/main" val="3712353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D3E2EEE-5E2B-473D-B932-CC1CB66592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1219200" y="373985"/>
            <a:ext cx="10287000" cy="777875"/>
          </a:xfrm>
        </p:spPr>
        <p:txBody>
          <a:bodyPr>
            <a:normAutofit fontScale="90000"/>
          </a:bodyPr>
          <a:lstStyle/>
          <a:p>
            <a:r>
              <a:rPr lang="en-IN" sz="5400" dirty="0"/>
              <a:t>Sensory </a:t>
            </a:r>
            <a:r>
              <a:rPr lang="en-IN" sz="5400" dirty="0" err="1" smtClean="0"/>
              <a:t>Center</a:t>
            </a:r>
            <a:endParaRPr sz="5400" dirty="0"/>
          </a:p>
        </p:txBody>
      </p:sp>
      <p:pic>
        <p:nvPicPr>
          <p:cNvPr id="4" name="Content Placeholder 3">
            <a:extLst>
              <a:ext uri="{FF2B5EF4-FFF2-40B4-BE49-F238E27FC236}">
                <a16:creationId xmlns="" xmlns:a16="http://schemas.microsoft.com/office/drawing/2014/main" id="{C6A8E99B-D54B-70E8-152C-A09D01DA41B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59278" y="486833"/>
            <a:ext cx="5379245" cy="6371167"/>
          </a:xfrm>
        </p:spPr>
      </p:pic>
      <p:grpSp>
        <p:nvGrpSpPr>
          <p:cNvPr id="11" name="Group 10">
            <a:extLst>
              <a:ext uri="{FF2B5EF4-FFF2-40B4-BE49-F238E27FC236}">
                <a16:creationId xmlns="" xmlns:a16="http://schemas.microsoft.com/office/drawing/2014/main" id="{022A4EFE-0FAE-441E-B2D5-21996A48DC6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56005"/>
            <a:ext cx="358083" cy="358083"/>
            <a:chOff x="4135740" y="1745599"/>
            <a:chExt cx="558732" cy="558732"/>
          </a:xfrm>
        </p:grpSpPr>
        <p:grpSp>
          <p:nvGrpSpPr>
            <p:cNvPr id="12" name="Group 11">
              <a:extLst>
                <a:ext uri="{FF2B5EF4-FFF2-40B4-BE49-F238E27FC236}">
                  <a16:creationId xmlns="" xmlns:a16="http://schemas.microsoft.com/office/drawing/2014/main" id="{2785A38D-4016-4F81-982F-D3F6305398E6}"/>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45599"/>
              <a:ext cx="558732" cy="558732"/>
              <a:chOff x="1028007" y="1706560"/>
              <a:chExt cx="575710" cy="575710"/>
            </a:xfrm>
          </p:grpSpPr>
          <p:cxnSp>
            <p:nvCxnSpPr>
              <p:cNvPr id="14" name="Straight Connector 13">
                <a:extLst>
                  <a:ext uri="{FF2B5EF4-FFF2-40B4-BE49-F238E27FC236}">
                    <a16:creationId xmlns="" xmlns:a16="http://schemas.microsoft.com/office/drawing/2014/main" id="{AD3BBA26-50B7-407D-B968-0FD1F1999F7A}"/>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861CBB9C-7F53-453F-B850-AC6FB6EFB6FB}"/>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 xmlns:a16="http://schemas.microsoft.com/office/drawing/2014/main" id="{D8D5963D-3E99-4D4B-A67C-9D1CEA0ACC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 xmlns:a16="http://schemas.microsoft.com/office/drawing/2014/main" id="{4E462E25-50DD-8CD0-8323-D08B1074F4F0}"/>
              </a:ext>
            </a:extLst>
          </p:cNvPr>
          <p:cNvSpPr txBox="1"/>
          <p:nvPr/>
        </p:nvSpPr>
        <p:spPr>
          <a:xfrm>
            <a:off x="530122" y="1842977"/>
            <a:ext cx="5202587" cy="4832092"/>
          </a:xfrm>
          <a:prstGeom prst="rect">
            <a:avLst/>
          </a:prstGeom>
          <a:noFill/>
        </p:spPr>
        <p:txBody>
          <a:bodyPr wrap="square" lIns="91440" tIns="45720" rIns="91440" bIns="45720" rtlCol="0" anchor="t">
            <a:spAutoFit/>
          </a:bodyPr>
          <a:lstStyle/>
          <a:p>
            <a:r>
              <a:rPr lang="en-IN" sz="2400" b="1" dirty="0">
                <a:solidFill>
                  <a:schemeClr val="accent5">
                    <a:lumMod val="75000"/>
                  </a:schemeClr>
                </a:solidFill>
              </a:rPr>
              <a:t>Child-led activity</a:t>
            </a:r>
            <a:r>
              <a:rPr lang="en-IN" sz="2400" dirty="0"/>
              <a:t>:</a:t>
            </a:r>
            <a:endParaRPr lang="en-IN" sz="2200" dirty="0" smtClean="0">
              <a:latin typeface="Calibri"/>
              <a:cs typeface="Calibri"/>
            </a:endParaRPr>
          </a:p>
          <a:p>
            <a:pPr algn="l"/>
            <a:r>
              <a:rPr lang="en-IN" sz="2200" dirty="0" smtClean="0">
                <a:latin typeface="Calibri"/>
                <a:cs typeface="Calibri"/>
              </a:rPr>
              <a:t>Sensory activities for sea animals can be a fun and educational way for children to learn about ocean life. 
Use a large bin or tub filled with water, blue food colouring (optional), and various sensory materials like sand, shells, smooth stones, and artificial seaweed .Add plastic or rubber sea animal toys like fish, sharks, dolphins, and turtles.
Children can explore the textures, scoop up the animals, and engage in imaginative play about the ocean and speak about sea animals.</a:t>
            </a:r>
            <a:endParaRPr lang="en-US" sz="2200" dirty="0">
              <a:latin typeface="Calibri"/>
              <a:cs typeface="Calibri"/>
            </a:endParaRPr>
          </a:p>
        </p:txBody>
      </p:sp>
    </p:spTree>
    <p:extLst>
      <p:ext uri="{BB962C8B-B14F-4D97-AF65-F5344CB8AC3E}">
        <p14:creationId xmlns:p14="http://schemas.microsoft.com/office/powerpoint/2010/main" val="2310413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D3E2EEE-5E2B-473D-B932-CC1CB66592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1325687" y="0"/>
            <a:ext cx="10287000" cy="998002"/>
          </a:xfrm>
        </p:spPr>
        <p:txBody>
          <a:bodyPr>
            <a:normAutofit/>
          </a:bodyPr>
          <a:lstStyle/>
          <a:p>
            <a:r>
              <a:rPr lang="en-IN" sz="5400" dirty="0"/>
              <a:t>Role play</a:t>
            </a:r>
            <a:endParaRPr sz="5400" dirty="0"/>
          </a:p>
        </p:txBody>
      </p:sp>
      <p:pic>
        <p:nvPicPr>
          <p:cNvPr id="4" name="Content Placeholder 3">
            <a:extLst>
              <a:ext uri="{FF2B5EF4-FFF2-40B4-BE49-F238E27FC236}">
                <a16:creationId xmlns="" xmlns:a16="http://schemas.microsoft.com/office/drawing/2014/main" id="{56856C76-1890-800A-D647-98B6071B8F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9187" y="169334"/>
            <a:ext cx="5384146" cy="5979578"/>
          </a:xfrm>
        </p:spPr>
      </p:pic>
      <p:grpSp>
        <p:nvGrpSpPr>
          <p:cNvPr id="11" name="Group 10">
            <a:extLst>
              <a:ext uri="{FF2B5EF4-FFF2-40B4-BE49-F238E27FC236}">
                <a16:creationId xmlns="" xmlns:a16="http://schemas.microsoft.com/office/drawing/2014/main" id="{022A4EFE-0FAE-441E-B2D5-21996A48DC6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74436" y="6388259"/>
            <a:ext cx="358083" cy="368964"/>
            <a:chOff x="4135740" y="1795926"/>
            <a:chExt cx="558732" cy="575710"/>
          </a:xfrm>
        </p:grpSpPr>
        <p:grpSp>
          <p:nvGrpSpPr>
            <p:cNvPr id="12" name="Group 11">
              <a:extLst>
                <a:ext uri="{FF2B5EF4-FFF2-40B4-BE49-F238E27FC236}">
                  <a16:creationId xmlns="" xmlns:a16="http://schemas.microsoft.com/office/drawing/2014/main" id="{2785A38D-4016-4F81-982F-D3F6305398E6}"/>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4135740" y="1795926"/>
              <a:ext cx="558732" cy="575710"/>
              <a:chOff x="1028007" y="1706560"/>
              <a:chExt cx="575710" cy="575710"/>
            </a:xfrm>
          </p:grpSpPr>
          <p:cxnSp>
            <p:nvCxnSpPr>
              <p:cNvPr id="14" name="Straight Connector 13">
                <a:extLst>
                  <a:ext uri="{FF2B5EF4-FFF2-40B4-BE49-F238E27FC236}">
                    <a16:creationId xmlns="" xmlns:a16="http://schemas.microsoft.com/office/drawing/2014/main" id="{AD3BBA26-50B7-407D-B968-0FD1F1999F7A}"/>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861CBB9C-7F53-453F-B850-AC6FB6EFB6FB}"/>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 xmlns:a16="http://schemas.microsoft.com/office/drawing/2014/main" id="{D8D5963D-3E99-4D4B-A67C-9D1CEA0ACCF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 xmlns:a16="http://schemas.microsoft.com/office/drawing/2014/main" id="{237AA66B-A08C-9FCC-7F5F-C4BD3A4A4FAE}"/>
              </a:ext>
            </a:extLst>
          </p:cNvPr>
          <p:cNvSpPr txBox="1"/>
          <p:nvPr/>
        </p:nvSpPr>
        <p:spPr>
          <a:xfrm>
            <a:off x="174436" y="1688116"/>
            <a:ext cx="5903804" cy="4893647"/>
          </a:xfrm>
          <a:prstGeom prst="rect">
            <a:avLst/>
          </a:prstGeom>
          <a:noFill/>
        </p:spPr>
        <p:txBody>
          <a:bodyPr wrap="square" lIns="91440" tIns="45720" rIns="91440" bIns="45720" rtlCol="0" anchor="t">
            <a:spAutoFit/>
          </a:bodyPr>
          <a:lstStyle/>
          <a:p>
            <a:r>
              <a:rPr lang="en-US" sz="2400" b="1" dirty="0" smtClean="0">
                <a:solidFill>
                  <a:schemeClr val="accent5">
                    <a:lumMod val="75000"/>
                  </a:schemeClr>
                </a:solidFill>
                <a:latin typeface="Cambria" panose="02040503050406030204" pitchFamily="18" charset="0"/>
                <a:ea typeface="Cambria" panose="02040503050406030204" pitchFamily="18" charset="0"/>
              </a:rPr>
              <a:t>Facilitator </a:t>
            </a:r>
            <a:r>
              <a:rPr lang="en-US" sz="2400" b="1" dirty="0">
                <a:solidFill>
                  <a:schemeClr val="accent5">
                    <a:lumMod val="75000"/>
                  </a:schemeClr>
                </a:solidFill>
                <a:latin typeface="Cambria" panose="02040503050406030204" pitchFamily="18" charset="0"/>
                <a:ea typeface="Cambria" panose="02040503050406030204" pitchFamily="18" charset="0"/>
              </a:rPr>
              <a:t>–</a:t>
            </a:r>
            <a:r>
              <a:rPr lang="en-US" sz="2400" b="1" dirty="0" smtClean="0">
                <a:solidFill>
                  <a:schemeClr val="accent5">
                    <a:lumMod val="75000"/>
                  </a:schemeClr>
                </a:solidFill>
                <a:latin typeface="Cambria" panose="02040503050406030204" pitchFamily="18" charset="0"/>
                <a:ea typeface="Cambria" panose="02040503050406030204" pitchFamily="18" charset="0"/>
              </a:rPr>
              <a:t>led activity</a:t>
            </a:r>
            <a:endParaRPr lang="en-US" sz="2400" b="1" dirty="0">
              <a:solidFill>
                <a:schemeClr val="accent5">
                  <a:lumMod val="75000"/>
                </a:schemeClr>
              </a:solidFill>
              <a:latin typeface="Cambria" panose="02040503050406030204" pitchFamily="18" charset="0"/>
              <a:ea typeface="Cambria" panose="02040503050406030204" pitchFamily="18" charset="0"/>
            </a:endParaRPr>
          </a:p>
          <a:p>
            <a:pPr algn="l"/>
            <a:endParaRPr lang="en-US" sz="2400" b="1" dirty="0" smtClean="0">
              <a:latin typeface="Calibri"/>
              <a:cs typeface="Calibri"/>
            </a:endParaRPr>
          </a:p>
          <a:p>
            <a:pPr algn="l"/>
            <a:r>
              <a:rPr lang="en-US" sz="2400" b="1" dirty="0" smtClean="0">
                <a:latin typeface="Calibri"/>
                <a:cs typeface="Calibri"/>
              </a:rPr>
              <a:t>Sea </a:t>
            </a:r>
            <a:r>
              <a:rPr lang="en-US" sz="2400" b="1" dirty="0">
                <a:latin typeface="Calibri"/>
                <a:cs typeface="Calibri"/>
              </a:rPr>
              <a:t>Animal </a:t>
            </a:r>
            <a:r>
              <a:rPr lang="en-US" sz="2400" b="1" dirty="0" smtClean="0">
                <a:latin typeface="Calibri"/>
                <a:cs typeface="Calibri"/>
              </a:rPr>
              <a:t>Friends:</a:t>
            </a:r>
            <a:endParaRPr lang="en-US" sz="2400" b="1" dirty="0">
              <a:latin typeface="Calibri"/>
              <a:cs typeface="Calibri"/>
            </a:endParaRPr>
          </a:p>
          <a:p>
            <a:pPr algn="l"/>
            <a:r>
              <a:rPr lang="en-US" sz="2400" dirty="0">
                <a:latin typeface="Calibri"/>
                <a:cs typeface="Calibri"/>
              </a:rPr>
              <a:t>Children can take on the roles of different sea animals, interacting with one another</a:t>
            </a:r>
          </a:p>
          <a:p>
            <a:pPr algn="l"/>
            <a:r>
              <a:rPr lang="en-US" sz="2400" dirty="0">
                <a:latin typeface="Calibri"/>
                <a:cs typeface="Calibri"/>
              </a:rPr>
              <a:t>in their underwater world. They can mimic the movements and sounds of the</a:t>
            </a:r>
          </a:p>
          <a:p>
            <a:pPr algn="l"/>
            <a:r>
              <a:rPr lang="en-US" sz="2400" dirty="0">
                <a:latin typeface="Calibri"/>
                <a:cs typeface="Calibri"/>
              </a:rPr>
              <a:t>creatures, building social skills and creativity.</a:t>
            </a:r>
          </a:p>
          <a:p>
            <a:r>
              <a:rPr lang="en-US" sz="2400" dirty="0">
                <a:latin typeface="Calibri"/>
                <a:cs typeface="Calibri"/>
              </a:rPr>
              <a:t>Objective: </a:t>
            </a:r>
            <a:r>
              <a:rPr lang="en-IN" sz="2400" dirty="0">
                <a:latin typeface="Calibri"/>
                <a:cs typeface="Calibri"/>
              </a:rPr>
              <a:t>physical, social and Emotional development .</a:t>
            </a:r>
            <a:endParaRPr lang="en-US" sz="2400" dirty="0">
              <a:latin typeface="Calibri"/>
              <a:cs typeface="Calibri"/>
            </a:endParaRPr>
          </a:p>
          <a:p>
            <a:pPr algn="l"/>
            <a:r>
              <a:rPr lang="en-US" sz="2400" dirty="0">
                <a:latin typeface="Calibri"/>
                <a:cs typeface="Calibri"/>
              </a:rPr>
              <a:t>This activity encourages cooperation, collaboration, and empathy as children work</a:t>
            </a:r>
          </a:p>
          <a:p>
            <a:pPr algn="l"/>
            <a:r>
              <a:rPr lang="en-US" sz="2400" dirty="0">
                <a:latin typeface="Calibri"/>
                <a:cs typeface="Calibri"/>
              </a:rPr>
              <a:t>together and take on different roles.</a:t>
            </a:r>
          </a:p>
        </p:txBody>
      </p:sp>
    </p:spTree>
    <p:extLst>
      <p:ext uri="{BB962C8B-B14F-4D97-AF65-F5344CB8AC3E}">
        <p14:creationId xmlns:p14="http://schemas.microsoft.com/office/powerpoint/2010/main" val="3073709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341" y="1563329"/>
            <a:ext cx="8170607" cy="4564625"/>
          </a:xfrm>
        </p:spPr>
        <p:txBody>
          <a:bodyPr>
            <a:normAutofit/>
          </a:bodyPr>
          <a:lstStyle/>
          <a:p>
            <a:pPr marL="0" indent="0">
              <a:buNone/>
            </a:pPr>
            <a:r>
              <a:rPr lang="en-US" sz="1800" b="1" dirty="0" smtClean="0">
                <a:solidFill>
                  <a:schemeClr val="accent5">
                    <a:lumMod val="75000"/>
                  </a:schemeClr>
                </a:solidFill>
                <a:latin typeface="Cambria" panose="02040503050406030204" pitchFamily="18" charset="0"/>
                <a:ea typeface="Cambria" panose="02040503050406030204" pitchFamily="18" charset="0"/>
              </a:rPr>
              <a:t>Facilitator –led activity</a:t>
            </a:r>
          </a:p>
          <a:p>
            <a:pPr marL="0" indent="0">
              <a:buNone/>
            </a:pPr>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Use </a:t>
            </a:r>
            <a:r>
              <a:rPr lang="en-US" sz="1800" dirty="0">
                <a:latin typeface="Calibri" panose="020F0502020204030204" pitchFamily="34" charset="0"/>
                <a:cs typeface="Calibri" panose="020F0502020204030204" pitchFamily="34" charset="0"/>
              </a:rPr>
              <a:t>a paintbrush or sponge to apply paint to the bubble side of the wrap. </a:t>
            </a:r>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You </a:t>
            </a:r>
            <a:r>
              <a:rPr lang="en-US" sz="1800" dirty="0">
                <a:latin typeface="Calibri" panose="020F0502020204030204" pitchFamily="34" charset="0"/>
                <a:cs typeface="Calibri" panose="020F0502020204030204" pitchFamily="34" charset="0"/>
              </a:rPr>
              <a:t>can use one color or multiple colors for a more dynamic effect</a:t>
            </a:r>
            <a:r>
              <a:rPr lang="en-US" sz="1800" dirty="0" smtClean="0">
                <a:latin typeface="Calibri" panose="020F0502020204030204" pitchFamily="34" charset="0"/>
                <a:cs typeface="Calibri" panose="020F0502020204030204" pitchFamily="34" charset="0"/>
              </a:rPr>
              <a:t>.</a:t>
            </a:r>
          </a:p>
          <a:p>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Gently press the painted bubble wrap onto the paper. </a:t>
            </a:r>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Carefully </a:t>
            </a:r>
            <a:r>
              <a:rPr lang="en-US" sz="1800" dirty="0">
                <a:latin typeface="Calibri" panose="020F0502020204030204" pitchFamily="34" charset="0"/>
                <a:cs typeface="Calibri" panose="020F0502020204030204" pitchFamily="34" charset="0"/>
              </a:rPr>
              <a:t>peel off the bubble wrap to reveal the bubble print. </a:t>
            </a:r>
            <a:endParaRPr lang="en-US" sz="1800" dirty="0" smtClean="0">
              <a:latin typeface="Calibri" panose="020F0502020204030204" pitchFamily="34" charset="0"/>
              <a:cs typeface="Calibri" panose="020F0502020204030204" pitchFamily="34" charset="0"/>
            </a:endParaRPr>
          </a:p>
          <a:p>
            <a:r>
              <a:rPr lang="en-US" sz="1800" dirty="0" smtClean="0">
                <a:latin typeface="Calibri" panose="020F0502020204030204" pitchFamily="34" charset="0"/>
                <a:cs typeface="Calibri" panose="020F0502020204030204" pitchFamily="34" charset="0"/>
              </a:rPr>
              <a:t>Once </a:t>
            </a:r>
            <a:r>
              <a:rPr lang="en-US" sz="1800" dirty="0">
                <a:latin typeface="Calibri" panose="020F0502020204030204" pitchFamily="34" charset="0"/>
                <a:cs typeface="Calibri" panose="020F0502020204030204" pitchFamily="34" charset="0"/>
              </a:rPr>
              <a:t>the paint dries, child can add additional details or outlines with markers</a:t>
            </a:r>
            <a:r>
              <a:rPr lang="en-US" sz="1800" dirty="0" smtClean="0">
                <a:latin typeface="Calibri" panose="020F0502020204030204" pitchFamily="34" charset="0"/>
                <a:cs typeface="Calibri" panose="020F0502020204030204" pitchFamily="34" charset="0"/>
              </a:rPr>
              <a:t>,</a:t>
            </a:r>
          </a:p>
          <a:p>
            <a:pPr marL="0" indent="0">
              <a:buNone/>
            </a:pPr>
            <a:r>
              <a:rPr lang="en-US" sz="1800" dirty="0" smtClean="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paintbrushes, or other art materials</a:t>
            </a:r>
            <a:r>
              <a:rPr lang="en-US" sz="1800" dirty="0" smtClean="0">
                <a:latin typeface="Calibri" panose="020F0502020204030204" pitchFamily="34" charset="0"/>
                <a:cs typeface="Calibri" panose="020F0502020204030204" pitchFamily="34" charset="0"/>
              </a:rPr>
              <a:t>.</a:t>
            </a:r>
          </a:p>
          <a:p>
            <a:pPr marL="0" indent="0">
              <a:buNone/>
            </a:pPr>
            <a:r>
              <a:rPr lang="en-US" sz="1800" b="1" dirty="0" smtClean="0">
                <a:latin typeface="Calibri" panose="020F0502020204030204" pitchFamily="34" charset="0"/>
                <a:cs typeface="Calibri" panose="020F0502020204030204" pitchFamily="34" charset="0"/>
              </a:rPr>
              <a:t>Objectives:</a:t>
            </a:r>
          </a:p>
          <a:p>
            <a:r>
              <a:rPr lang="en-US" sz="1800" dirty="0">
                <a:latin typeface="Calibri" panose="020F0502020204030204" pitchFamily="34" charset="0"/>
                <a:cs typeface="Calibri" panose="020F0502020204030204" pitchFamily="34" charset="0"/>
              </a:rPr>
              <a:t>Develop artistic expression : This activity allows </a:t>
            </a:r>
            <a:r>
              <a:rPr lang="en-US" sz="1800" dirty="0" smtClean="0">
                <a:latin typeface="Calibri" panose="020F0502020204030204" pitchFamily="34" charset="0"/>
                <a:cs typeface="Calibri" panose="020F0502020204030204" pitchFamily="34" charset="0"/>
              </a:rPr>
              <a:t>children </a:t>
            </a:r>
            <a:r>
              <a:rPr lang="en-US" sz="1800" dirty="0">
                <a:latin typeface="Calibri" panose="020F0502020204030204" pitchFamily="34" charset="0"/>
                <a:cs typeface="Calibri" panose="020F0502020204030204" pitchFamily="34" charset="0"/>
              </a:rPr>
              <a:t>to express themselves creatively </a:t>
            </a:r>
            <a:r>
              <a:rPr lang="en-US" sz="1800" dirty="0" smtClean="0">
                <a:latin typeface="Calibri" panose="020F0502020204030204" pitchFamily="34" charset="0"/>
                <a:cs typeface="Calibri" panose="020F0502020204030204" pitchFamily="34" charset="0"/>
              </a:rPr>
              <a:t>and explore </a:t>
            </a:r>
            <a:r>
              <a:rPr lang="en-US" sz="1800" dirty="0">
                <a:latin typeface="Calibri" panose="020F0502020204030204" pitchFamily="34" charset="0"/>
                <a:cs typeface="Calibri" panose="020F0502020204030204" pitchFamily="34" charset="0"/>
              </a:rPr>
              <a:t>their artistic abilities.</a:t>
            </a:r>
            <a:endParaRPr lang="en-IN" sz="1800" dirty="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IN" dirty="0"/>
          </a:p>
        </p:txBody>
      </p:sp>
      <p:sp>
        <p:nvSpPr>
          <p:cNvPr id="4" name="Title 1">
            <a:extLst>
              <a:ext uri="{FF2B5EF4-FFF2-40B4-BE49-F238E27FC236}">
                <a16:creationId xmlns="" xmlns:a16="http://schemas.microsoft.com/office/drawing/2014/main" id="{16738F8B-37AE-A270-D986-C8CE40DAE4D8}"/>
              </a:ext>
            </a:extLst>
          </p:cNvPr>
          <p:cNvSpPr txBox="1">
            <a:spLocks/>
          </p:cNvSpPr>
          <p:nvPr/>
        </p:nvSpPr>
        <p:spPr>
          <a:xfrm>
            <a:off x="1219200" y="365125"/>
            <a:ext cx="9493249" cy="1001961"/>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r>
              <a:rPr lang="en-US" i="0" dirty="0" smtClean="0"/>
              <a:t>Art center  : Bubble wrap art</a:t>
            </a:r>
            <a:endParaRPr lang="en-US" i="0" dirty="0"/>
          </a:p>
        </p:txBody>
      </p:sp>
      <p:pic>
        <p:nvPicPr>
          <p:cNvPr id="5" name="Content Placeholder 3">
            <a:extLst>
              <a:ext uri="{FF2B5EF4-FFF2-40B4-BE49-F238E27FC236}">
                <a16:creationId xmlns="" xmlns:a16="http://schemas.microsoft.com/office/drawing/2014/main" id="{1EF2B14C-0F6C-B9AC-0B48-3365048DE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9032" y="365126"/>
            <a:ext cx="2905433" cy="2953261"/>
          </a:xfrm>
          <a:prstGeom prst="rect">
            <a:avLst/>
          </a:prstGeom>
        </p:spPr>
      </p:pic>
    </p:spTree>
    <p:extLst>
      <p:ext uri="{BB962C8B-B14F-4D97-AF65-F5344CB8AC3E}">
        <p14:creationId xmlns:p14="http://schemas.microsoft.com/office/powerpoint/2010/main" val="1524297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of letter m</a:t>
            </a:r>
            <a:endParaRPr lang="en-IN" b="1" dirty="0"/>
          </a:p>
        </p:txBody>
      </p:sp>
      <p:sp>
        <p:nvSpPr>
          <p:cNvPr id="3" name="Content Placeholder 2"/>
          <p:cNvSpPr>
            <a:spLocks noGrp="1"/>
          </p:cNvSpPr>
          <p:nvPr>
            <p:ph idx="1"/>
          </p:nvPr>
        </p:nvSpPr>
        <p:spPr>
          <a:xfrm>
            <a:off x="1219200" y="2318032"/>
            <a:ext cx="7467600" cy="3854167"/>
          </a:xfrm>
        </p:spPr>
        <p:txBody>
          <a:bodyPr/>
          <a:lstStyle/>
          <a:p>
            <a:r>
              <a:rPr lang="en-US" sz="2800" b="1" dirty="0">
                <a:latin typeface="Calibri" panose="020F0502020204030204" pitchFamily="34" charset="0"/>
                <a:cs typeface="Calibri" panose="020F0502020204030204" pitchFamily="34" charset="0"/>
              </a:rPr>
              <a:t>Introduction of letter m </a:t>
            </a:r>
            <a:r>
              <a:rPr lang="en-US" sz="2800" dirty="0">
                <a:latin typeface="Calibri" panose="020F0502020204030204" pitchFamily="34" charset="0"/>
                <a:cs typeface="Calibri" panose="020F0502020204030204" pitchFamily="34" charset="0"/>
              </a:rPr>
              <a:t>:Tell the child that they're going to learn about the letter m .Show them the letter , objects of letter m and  make its sound.</a:t>
            </a:r>
          </a:p>
          <a:p>
            <a:r>
              <a:rPr lang="en-US" sz="2800" dirty="0">
                <a:latin typeface="Calibri" panose="020F0502020204030204" pitchFamily="34" charset="0"/>
                <a:cs typeface="Calibri" panose="020F0502020204030204" pitchFamily="34" charset="0"/>
              </a:rPr>
              <a:t>Sing the phonic song and do air tracing.</a:t>
            </a:r>
          </a:p>
          <a:p>
            <a:endParaRPr lang="en-IN" dirty="0"/>
          </a:p>
        </p:txBody>
      </p:sp>
      <p:pic>
        <p:nvPicPr>
          <p:cNvPr id="4" name="Content Placeholder 3">
            <a:extLst>
              <a:ext uri="{FF2B5EF4-FFF2-40B4-BE49-F238E27FC236}">
                <a16:creationId xmlns="" xmlns:a16="http://schemas.microsoft.com/office/drawing/2014/main" id="{AD142671-74E5-A012-F2FD-21FD74DB82E6}"/>
              </a:ext>
            </a:extLst>
          </p:cNvPr>
          <p:cNvPicPr>
            <a:picLocks noChangeAspect="1"/>
          </p:cNvPicPr>
          <p:nvPr/>
        </p:nvPicPr>
        <p:blipFill rotWithShape="1">
          <a:blip r:embed="rId2">
            <a:extLst>
              <a:ext uri="{28A0092B-C50C-407E-A947-70E740481C1C}">
                <a14:useLocalDpi xmlns:a14="http://schemas.microsoft.com/office/drawing/2010/main" val="0"/>
              </a:ext>
            </a:extLst>
          </a:blip>
          <a:srcRect l="57363" t="16911" r="8281" b="44826"/>
          <a:stretch/>
        </p:blipFill>
        <p:spPr>
          <a:xfrm>
            <a:off x="7713405" y="400973"/>
            <a:ext cx="1651821" cy="1693298"/>
          </a:xfrm>
          <a:prstGeom prst="rect">
            <a:avLst/>
          </a:prstGeom>
        </p:spPr>
      </p:pic>
      <p:pic>
        <p:nvPicPr>
          <p:cNvPr id="5" name="Picture 2" descr="Phonics Printables- Letter Sound Dictionary by Fluttering Through th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7318" y="365125"/>
            <a:ext cx="2004127" cy="20831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8560"/>
          <a:stretch/>
        </p:blipFill>
        <p:spPr>
          <a:xfrm>
            <a:off x="9070258" y="2706218"/>
            <a:ext cx="2993921" cy="3465981"/>
          </a:xfrm>
          <a:prstGeom prst="rect">
            <a:avLst/>
          </a:prstGeom>
        </p:spPr>
      </p:pic>
    </p:spTree>
    <p:extLst>
      <p:ext uri="{BB962C8B-B14F-4D97-AF65-F5344CB8AC3E}">
        <p14:creationId xmlns:p14="http://schemas.microsoft.com/office/powerpoint/2010/main" val="1677368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B07A48-AAAB-1312-3FBB-E266A57B9526}"/>
              </a:ext>
            </a:extLst>
          </p:cNvPr>
          <p:cNvSpPr>
            <a:spLocks noGrp="1"/>
          </p:cNvSpPr>
          <p:nvPr>
            <p:ph type="title"/>
          </p:nvPr>
        </p:nvSpPr>
        <p:spPr>
          <a:xfrm>
            <a:off x="1233948" y="202893"/>
            <a:ext cx="9493249" cy="1577975"/>
          </a:xfrm>
        </p:spPr>
        <p:txBody>
          <a:bodyPr>
            <a:normAutofit/>
          </a:bodyPr>
          <a:lstStyle/>
          <a:p>
            <a:r>
              <a:rPr lang="en-US" dirty="0" smtClean="0"/>
              <a:t>Language center-</a:t>
            </a:r>
            <a:br>
              <a:rPr lang="en-US" dirty="0" smtClean="0"/>
            </a:br>
            <a:r>
              <a:rPr lang="en-US" dirty="0" smtClean="0"/>
              <a:t>Place pompom/ </a:t>
            </a:r>
            <a:r>
              <a:rPr lang="en-US" dirty="0"/>
              <a:t>counter activity</a:t>
            </a:r>
          </a:p>
        </p:txBody>
      </p:sp>
      <p:pic>
        <p:nvPicPr>
          <p:cNvPr id="4" name="Content Placeholder 3">
            <a:extLst>
              <a:ext uri="{FF2B5EF4-FFF2-40B4-BE49-F238E27FC236}">
                <a16:creationId xmlns="" xmlns:a16="http://schemas.microsoft.com/office/drawing/2014/main" id="{6E494E12-37D1-0BA3-0E6B-E03A1526C83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29252" y="1150374"/>
            <a:ext cx="2507224" cy="2433484"/>
          </a:xfrm>
        </p:spPr>
      </p:pic>
      <p:sp>
        <p:nvSpPr>
          <p:cNvPr id="5" name="TextBox 4"/>
          <p:cNvSpPr txBox="1"/>
          <p:nvPr/>
        </p:nvSpPr>
        <p:spPr>
          <a:xfrm>
            <a:off x="368710" y="2433484"/>
            <a:ext cx="8613057" cy="4093428"/>
          </a:xfrm>
          <a:prstGeom prst="rect">
            <a:avLst/>
          </a:prstGeom>
          <a:noFill/>
        </p:spPr>
        <p:txBody>
          <a:bodyPr wrap="square" rtlCol="0">
            <a:spAutoFit/>
          </a:bodyPr>
          <a:lstStyle/>
          <a:p>
            <a:r>
              <a:rPr lang="en-US" sz="2000" b="1" dirty="0">
                <a:solidFill>
                  <a:schemeClr val="accent5">
                    <a:lumMod val="75000"/>
                  </a:schemeClr>
                </a:solidFill>
                <a:latin typeface="Cambria" panose="02040503050406030204" pitchFamily="18" charset="0"/>
                <a:ea typeface="Cambria" panose="02040503050406030204" pitchFamily="18" charset="0"/>
              </a:rPr>
              <a:t>Facilitator –led activity</a:t>
            </a:r>
          </a:p>
          <a:p>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This </a:t>
            </a:r>
            <a:r>
              <a:rPr lang="en-US" sz="2000" dirty="0">
                <a:latin typeface="Calibri" panose="020F0502020204030204" pitchFamily="34" charset="0"/>
                <a:cs typeface="Calibri" panose="020F0502020204030204" pitchFamily="34" charset="0"/>
              </a:rPr>
              <a:t>activity is great for 3-year-olds to </a:t>
            </a:r>
            <a:r>
              <a:rPr lang="en-US" sz="2000" dirty="0" smtClean="0">
                <a:latin typeface="Calibri" panose="020F0502020204030204" pitchFamily="34" charset="0"/>
                <a:cs typeface="Calibri" panose="020F0502020204030204" pitchFamily="34" charset="0"/>
              </a:rPr>
              <a:t>learn </a:t>
            </a:r>
            <a:r>
              <a:rPr lang="en-US" sz="2000" dirty="0">
                <a:latin typeface="Calibri" panose="020F0502020204030204" pitchFamily="34" charset="0"/>
                <a:cs typeface="Calibri" panose="020F0502020204030204" pitchFamily="34" charset="0"/>
              </a:rPr>
              <a:t>the letter "m" while also developing their fine motor skills</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1.</a:t>
            </a:r>
            <a:r>
              <a:rPr lang="en-US" sz="2000" dirty="0" smtClean="0">
                <a:latin typeface="Calibri" panose="020F0502020204030204" pitchFamily="34" charset="0"/>
                <a:cs typeface="Calibri" panose="020F0502020204030204" pitchFamily="34" charset="0"/>
              </a:rPr>
              <a:t>Prepare </a:t>
            </a:r>
            <a:r>
              <a:rPr lang="en-US" sz="2000" dirty="0">
                <a:latin typeface="Calibri" panose="020F0502020204030204" pitchFamily="34" charset="0"/>
                <a:cs typeface="Calibri" panose="020F0502020204030204" pitchFamily="34" charset="0"/>
              </a:rPr>
              <a:t>the </a:t>
            </a:r>
            <a:r>
              <a:rPr lang="en-US" sz="2000" dirty="0" smtClean="0">
                <a:latin typeface="Calibri" panose="020F0502020204030204" pitchFamily="34" charset="0"/>
                <a:cs typeface="Calibri" panose="020F0502020204030204" pitchFamily="34" charset="0"/>
              </a:rPr>
              <a:t>materials : Draw </a:t>
            </a:r>
            <a:r>
              <a:rPr lang="en-US" sz="2000" dirty="0">
                <a:latin typeface="Calibri" panose="020F0502020204030204" pitchFamily="34" charset="0"/>
                <a:cs typeface="Calibri" panose="020F0502020204030204" pitchFamily="34" charset="0"/>
              </a:rPr>
              <a:t>a large letter "m” on a piece of paper or </a:t>
            </a:r>
            <a:r>
              <a:rPr lang="en-US" sz="2000" dirty="0" smtClean="0">
                <a:latin typeface="Calibri" panose="020F0502020204030204" pitchFamily="34" charset="0"/>
                <a:cs typeface="Calibri" panose="020F0502020204030204" pitchFamily="34" charset="0"/>
              </a:rPr>
              <a:t>cardboard . Gather various </a:t>
            </a:r>
            <a:r>
              <a:rPr lang="en-US" sz="2000" dirty="0">
                <a:latin typeface="Calibri" panose="020F0502020204030204" pitchFamily="34" charset="0"/>
                <a:cs typeface="Calibri" panose="020F0502020204030204" pitchFamily="34" charset="0"/>
              </a:rPr>
              <a:t>small objects like bottle caps, buttons, or </a:t>
            </a:r>
            <a:r>
              <a:rPr lang="en-US" sz="2000" dirty="0" smtClean="0">
                <a:latin typeface="Calibri" panose="020F0502020204030204" pitchFamily="34" charset="0"/>
                <a:cs typeface="Calibri" panose="020F0502020204030204" pitchFamily="34" charset="0"/>
              </a:rPr>
              <a:t>pompoms </a:t>
            </a:r>
            <a:r>
              <a:rPr lang="en-US" sz="2000" dirty="0">
                <a:latin typeface="Calibri" panose="020F0502020204030204" pitchFamily="34" charset="0"/>
                <a:cs typeface="Calibri" panose="020F0502020204030204" pitchFamily="34" charset="0"/>
              </a:rPr>
              <a:t>in different colors or counters</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2.Let </a:t>
            </a:r>
            <a:r>
              <a:rPr lang="en-US" sz="2000" dirty="0">
                <a:latin typeface="Calibri" panose="020F0502020204030204" pitchFamily="34" charset="0"/>
                <a:cs typeface="Calibri" panose="020F0502020204030204" pitchFamily="34" charset="0"/>
              </a:rPr>
              <a:t>the child place the counters or </a:t>
            </a:r>
            <a:r>
              <a:rPr lang="en-US" sz="2000" dirty="0" err="1">
                <a:latin typeface="Calibri" panose="020F0502020204030204" pitchFamily="34" charset="0"/>
                <a:cs typeface="Calibri" panose="020F0502020204030204" pitchFamily="34" charset="0"/>
              </a:rPr>
              <a:t>pom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poms</a:t>
            </a:r>
            <a:r>
              <a:rPr lang="en-US" sz="2000" dirty="0">
                <a:latin typeface="Calibri" panose="020F0502020204030204" pitchFamily="34" charset="0"/>
                <a:cs typeface="Calibri" panose="020F0502020204030204" pitchFamily="34" charset="0"/>
              </a:rPr>
              <a:t> on the letter </a:t>
            </a:r>
            <a:r>
              <a:rPr lang="en-US" sz="2000" dirty="0" smtClean="0">
                <a:latin typeface="Calibri" panose="020F0502020204030204" pitchFamily="34" charset="0"/>
                <a:cs typeface="Calibri" panose="020F0502020204030204" pitchFamily="34" charset="0"/>
              </a:rPr>
              <a:t>m</a:t>
            </a:r>
          </a:p>
          <a:p>
            <a:r>
              <a:rPr lang="en-US" sz="2000" b="1" dirty="0" smtClean="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objective of this literacy activity </a:t>
            </a:r>
            <a:r>
              <a:rPr lang="en-US" sz="2000" b="1" dirty="0" smtClean="0">
                <a:latin typeface="Calibri" panose="020F0502020204030204" pitchFamily="34" charset="0"/>
                <a:cs typeface="Calibri" panose="020F0502020204030204" pitchFamily="34" charset="0"/>
              </a:rPr>
              <a:t>are-</a:t>
            </a:r>
          </a:p>
          <a:p>
            <a:r>
              <a:rPr lang="en-US" sz="2000" dirty="0" smtClean="0">
                <a:latin typeface="Calibri" panose="020F0502020204030204" pitchFamily="34" charset="0"/>
                <a:cs typeface="Calibri" panose="020F0502020204030204" pitchFamily="34" charset="0"/>
              </a:rPr>
              <a:t>Letter formation : To </a:t>
            </a:r>
            <a:r>
              <a:rPr lang="en-US" sz="2000" dirty="0">
                <a:latin typeface="Calibri" panose="020F0502020204030204" pitchFamily="34" charset="0"/>
                <a:cs typeface="Calibri" panose="020F0502020204030204" pitchFamily="34" charset="0"/>
              </a:rPr>
              <a:t>introduce the correct formation of the letter "m" by tracing the outline</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Pre-writing skills : To </a:t>
            </a:r>
            <a:r>
              <a:rPr lang="en-US" sz="2000" dirty="0">
                <a:latin typeface="Calibri" panose="020F0502020204030204" pitchFamily="34" charset="0"/>
                <a:cs typeface="Calibri" panose="020F0502020204030204" pitchFamily="34" charset="0"/>
              </a:rPr>
              <a:t>develop pre-writing skills by encouraging children to trace the letter with their fingers or other </a:t>
            </a:r>
            <a:r>
              <a:rPr lang="en-US" sz="2000" dirty="0" smtClean="0">
                <a:latin typeface="Calibri" panose="020F0502020204030204" pitchFamily="34" charset="0"/>
                <a:cs typeface="Calibri" panose="020F0502020204030204" pitchFamily="34" charset="0"/>
              </a:rPr>
              <a:t>objects.</a:t>
            </a:r>
            <a:endParaRPr lang="en-IN" sz="20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9276735" y="3893575"/>
            <a:ext cx="2462981" cy="2787444"/>
          </a:xfrm>
          <a:prstGeom prst="rect">
            <a:avLst/>
          </a:prstGeom>
        </p:spPr>
      </p:pic>
    </p:spTree>
    <p:extLst>
      <p:ext uri="{BB962C8B-B14F-4D97-AF65-F5344CB8AC3E}">
        <p14:creationId xmlns:p14="http://schemas.microsoft.com/office/powerpoint/2010/main" val="3880213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956</TotalTime>
  <Words>1695</Words>
  <Application>Microsoft Office PowerPoint</Application>
  <PresentationFormat>Widescreen</PresentationFormat>
  <Paragraphs>142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vt:lpstr>
      <vt:lpstr>Office Theme</vt:lpstr>
      <vt:lpstr>Pre –k class </vt:lpstr>
      <vt:lpstr>General Awareness:</vt:lpstr>
      <vt:lpstr>PowerPoint Presentation</vt:lpstr>
      <vt:lpstr>Discovery Centre </vt:lpstr>
      <vt:lpstr>Sensory Center</vt:lpstr>
      <vt:lpstr>Role play</vt:lpstr>
      <vt:lpstr>PowerPoint Presentation</vt:lpstr>
      <vt:lpstr>Introduction of letter m</vt:lpstr>
      <vt:lpstr>Language center- Place pompom/ counter activity</vt:lpstr>
      <vt:lpstr>Sensory center </vt:lpstr>
      <vt:lpstr>Math center</vt:lpstr>
      <vt:lpstr>Art centre </vt:lpstr>
      <vt:lpstr>Introduction of number 7 </vt:lpstr>
      <vt:lpstr>Math center </vt:lpstr>
      <vt:lpstr>Art center</vt:lpstr>
      <vt:lpstr>Block centre</vt:lpstr>
      <vt:lpstr>Language center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–k class</dc:title>
  <dc:creator>Jayapriya</dc:creator>
  <cp:lastModifiedBy>Windows User</cp:lastModifiedBy>
  <cp:revision>103</cp:revision>
  <dcterms:created xsi:type="dcterms:W3CDTF">2024-11-11T17:39:16Z</dcterms:created>
  <dcterms:modified xsi:type="dcterms:W3CDTF">2024-11-16T14:46:28Z</dcterms:modified>
</cp:coreProperties>
</file>